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8" r:id="rId6"/>
  </p:sldMasterIdLst>
  <p:sldIdLst>
    <p:sldId id="256" r:id="rId7"/>
    <p:sldId id="257" r:id="rId8"/>
    <p:sldId id="258" r:id="rId9"/>
    <p:sldId id="259" r:id="rId10"/>
    <p:sldId id="260" r:id="rId11"/>
    <p:sldId id="261" r:id="rId12"/>
    <p:sldId id="277" r:id="rId13"/>
    <p:sldId id="278" r:id="rId14"/>
    <p:sldId id="262" r:id="rId15"/>
    <p:sldId id="264" r:id="rId16"/>
    <p:sldId id="265" r:id="rId17"/>
    <p:sldId id="266" r:id="rId18"/>
    <p:sldId id="267" r:id="rId19"/>
    <p:sldId id="268" r:id="rId20"/>
    <p:sldId id="279" r:id="rId21"/>
    <p:sldId id="280" r:id="rId22"/>
    <p:sldId id="281" r:id="rId23"/>
    <p:sldId id="269" r:id="rId24"/>
    <p:sldId id="270" r:id="rId25"/>
    <p:sldId id="271" r:id="rId26"/>
    <p:sldId id="272" r:id="rId27"/>
    <p:sldId id="273" r:id="rId28"/>
    <p:sldId id="274" r:id="rId29"/>
    <p:sldId id="275"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F"/>
    <a:srgbClr val="0071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58" d="100"/>
          <a:sy n="58" d="100"/>
        </p:scale>
        <p:origin x="102" y="5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cid:ii_kghbjsjz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151BA4B9-1195-4B65-86BB-0F93BFAF5EA4}"/>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121887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3D90AE-76CC-4E80-A37C-46AD1474707D}"/>
              </a:ext>
            </a:extLst>
          </p:cNvPr>
          <p:cNvSpPr>
            <a:spLocks noGrp="1"/>
          </p:cNvSpPr>
          <p:nvPr>
            <p:ph type="ctrTitle"/>
          </p:nvPr>
        </p:nvSpPr>
        <p:spPr>
          <a:xfrm>
            <a:off x="1524000" y="1780162"/>
            <a:ext cx="9144000" cy="2148970"/>
          </a:xfrm>
        </p:spPr>
        <p:txBody>
          <a:bodyPr anchor="b">
            <a:normAutofit/>
          </a:bodyPr>
          <a:lstStyle>
            <a:lvl1pPr algn="ctr">
              <a:defRPr sz="4800" baseline="0">
                <a:solidFill>
                  <a:schemeClr val="bg1"/>
                </a:solidFill>
                <a:latin typeface="Avenir Next LT Pro Light" panose="020B03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8B7A241-A460-4CB0-80CA-F8CD2BEF203D}"/>
              </a:ext>
            </a:extLst>
          </p:cNvPr>
          <p:cNvSpPr>
            <a:spLocks noGrp="1"/>
          </p:cNvSpPr>
          <p:nvPr>
            <p:ph type="subTitle" idx="1"/>
          </p:nvPr>
        </p:nvSpPr>
        <p:spPr>
          <a:xfrm>
            <a:off x="1524000" y="4883760"/>
            <a:ext cx="9144000" cy="719372"/>
          </a:xfrm>
        </p:spPr>
        <p:txBody>
          <a:bodyPr>
            <a:normAutofit/>
          </a:bodyPr>
          <a:lstStyle>
            <a:lvl1pPr marL="0" indent="0" algn="ctr">
              <a:buNone/>
              <a:defRPr sz="1800">
                <a:solidFill>
                  <a:schemeClr val="bg1"/>
                </a:solidFill>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a:extLst>
              <a:ext uri="{FF2B5EF4-FFF2-40B4-BE49-F238E27FC236}">
                <a16:creationId xmlns:a16="http://schemas.microsoft.com/office/drawing/2014/main" id="{93B31AD3-4FED-4562-87CE-9382BC68BA6D}"/>
              </a:ext>
            </a:extLst>
          </p:cNvPr>
          <p:cNvSpPr/>
          <p:nvPr userDrawn="1"/>
        </p:nvSpPr>
        <p:spPr>
          <a:xfrm>
            <a:off x="-2268" y="1361"/>
            <a:ext cx="12206514" cy="124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2851CB60-92AB-4103-B8EC-9BBF40B5EE3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21627" y="323247"/>
            <a:ext cx="1958723" cy="604455"/>
          </a:xfrm>
          <a:prstGeom prst="rect">
            <a:avLst/>
          </a:prstGeom>
        </p:spPr>
      </p:pic>
      <p:sp>
        <p:nvSpPr>
          <p:cNvPr id="12" name="Rectangle 11">
            <a:extLst>
              <a:ext uri="{FF2B5EF4-FFF2-40B4-BE49-F238E27FC236}">
                <a16:creationId xmlns:a16="http://schemas.microsoft.com/office/drawing/2014/main" id="{45911A69-CD3D-48B1-B95C-C8006B1C5E3B}"/>
              </a:ext>
            </a:extLst>
          </p:cNvPr>
          <p:cNvSpPr/>
          <p:nvPr userDrawn="1"/>
        </p:nvSpPr>
        <p:spPr>
          <a:xfrm>
            <a:off x="1724931" y="4384674"/>
            <a:ext cx="8744857" cy="43543"/>
          </a:xfrm>
          <a:prstGeom prst="rect">
            <a:avLst/>
          </a:prstGeom>
          <a:solidFill>
            <a:srgbClr val="005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8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20B7B-50FE-406A-B782-E0106CE0EAE8}"/>
              </a:ext>
            </a:extLst>
          </p:cNvPr>
          <p:cNvSpPr>
            <a:spLocks noGrp="1"/>
          </p:cNvSpPr>
          <p:nvPr>
            <p:ph type="body" idx="1"/>
          </p:nvPr>
        </p:nvSpPr>
        <p:spPr>
          <a:xfrm>
            <a:off x="839788" y="1681163"/>
            <a:ext cx="5157787" cy="823912"/>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9EA1015-3CCC-4532-ABD6-4BB9CBCC3EB8}"/>
              </a:ext>
            </a:extLst>
          </p:cNvPr>
          <p:cNvSpPr>
            <a:spLocks noGrp="1"/>
          </p:cNvSpPr>
          <p:nvPr>
            <p:ph sz="half" idx="2" hasCustomPrompt="1"/>
          </p:nvPr>
        </p:nvSpPr>
        <p:spPr>
          <a:xfrm>
            <a:off x="839788" y="2505075"/>
            <a:ext cx="5157787" cy="3684588"/>
          </a:xfrm>
        </p:spPr>
        <p:txBody>
          <a:bodyPr>
            <a:normAutofit/>
          </a:bodyPr>
          <a:lstStyle>
            <a:lvl1pPr algn="ctr">
              <a:defRPr sz="2400">
                <a:solidFill>
                  <a:schemeClr val="tx1"/>
                </a:solidFill>
              </a:defRPr>
            </a:lvl1pPr>
            <a:lvl2pPr marL="457200" indent="0" algn="ctr">
              <a:buNone/>
              <a:defRPr sz="2000"/>
            </a:lvl2pPr>
            <a:lvl3pPr algn="l">
              <a:defRPr/>
            </a:lvl3pPr>
            <a:lvl4pPr algn="l">
              <a:defRPr/>
            </a:lvl4pPr>
            <a:lvl5pPr algn="l">
              <a:defRPr/>
            </a:lvl5pPr>
          </a:lstStyle>
          <a:p>
            <a:pPr lvl="1"/>
            <a:r>
              <a:rPr lang="en-US" dirty="0"/>
              <a:t>Second level</a:t>
            </a:r>
          </a:p>
        </p:txBody>
      </p:sp>
      <p:sp>
        <p:nvSpPr>
          <p:cNvPr id="5" name="Text Placeholder 4">
            <a:extLst>
              <a:ext uri="{FF2B5EF4-FFF2-40B4-BE49-F238E27FC236}">
                <a16:creationId xmlns:a16="http://schemas.microsoft.com/office/drawing/2014/main" id="{0C572C02-5691-4E6C-A658-C04B23CAB4FC}"/>
              </a:ext>
            </a:extLst>
          </p:cNvPr>
          <p:cNvSpPr>
            <a:spLocks noGrp="1"/>
          </p:cNvSpPr>
          <p:nvPr>
            <p:ph type="body" sz="quarter" idx="3"/>
          </p:nvPr>
        </p:nvSpPr>
        <p:spPr>
          <a:xfrm>
            <a:off x="6172200" y="1681163"/>
            <a:ext cx="5183188" cy="823912"/>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7C348BC-1245-4150-B9FB-F43D8A105201}"/>
              </a:ext>
            </a:extLst>
          </p:cNvPr>
          <p:cNvSpPr>
            <a:spLocks noGrp="1"/>
          </p:cNvSpPr>
          <p:nvPr>
            <p:ph sz="quarter" idx="4" hasCustomPrompt="1"/>
          </p:nvPr>
        </p:nvSpPr>
        <p:spPr>
          <a:xfrm>
            <a:off x="6172200" y="2505075"/>
            <a:ext cx="5183188" cy="3684588"/>
          </a:xfrm>
        </p:spPr>
        <p:txBody>
          <a:bodyPr>
            <a:normAutofit/>
          </a:bodyPr>
          <a:lstStyle>
            <a:lvl1pPr algn="ctr">
              <a:defRPr>
                <a:solidFill>
                  <a:schemeClr val="tx1"/>
                </a:solidFill>
              </a:defRPr>
            </a:lvl1pPr>
            <a:lvl2pPr marL="457200" indent="0" algn="ctr">
              <a:buNone/>
              <a:defRPr sz="2000"/>
            </a:lvl2pPr>
            <a:lvl3pPr marL="914400" indent="0" algn="ctr">
              <a:buNone/>
              <a:defRPr/>
            </a:lvl3pPr>
            <a:lvl4pPr marL="1371600" indent="0" algn="ctr">
              <a:buNone/>
              <a:defRPr/>
            </a:lvl4pPr>
            <a:lvl5pPr algn="ctr">
              <a:defRPr/>
            </a:lvl5pPr>
          </a:lstStyle>
          <a:p>
            <a:pPr lvl="1"/>
            <a:r>
              <a:rPr lang="en-US" dirty="0"/>
              <a:t>Second level</a:t>
            </a:r>
          </a:p>
        </p:txBody>
      </p:sp>
      <p:sp>
        <p:nvSpPr>
          <p:cNvPr id="9" name="Slide Number Placeholder 8">
            <a:extLst>
              <a:ext uri="{FF2B5EF4-FFF2-40B4-BE49-F238E27FC236}">
                <a16:creationId xmlns:a16="http://schemas.microsoft.com/office/drawing/2014/main" id="{C037B48E-B23B-461A-BE10-E8AB6ABCFC47}"/>
              </a:ext>
            </a:extLst>
          </p:cNvPr>
          <p:cNvSpPr>
            <a:spLocks noGrp="1"/>
          </p:cNvSpPr>
          <p:nvPr>
            <p:ph type="sldNum" sz="quarter" idx="12"/>
          </p:nvPr>
        </p:nvSpPr>
        <p:spPr>
          <a:xfrm>
            <a:off x="9281808" y="6487673"/>
            <a:ext cx="2743200" cy="228600"/>
          </a:xfrm>
          <a:prstGeom prst="rect">
            <a:avLst/>
          </a:prstGeom>
        </p:spPr>
        <p:txBody>
          <a:bodyPr/>
          <a:lstStyle>
            <a:lvl1pPr algn="r">
              <a:defRPr sz="1200">
                <a:solidFill>
                  <a:srgbClr val="00519F"/>
                </a:solidFill>
                <a:latin typeface="Avenir Next LT Pro" panose="020B0504020202020204" pitchFamily="34" charset="0"/>
              </a:defRPr>
            </a:lvl1pPr>
          </a:lstStyle>
          <a:p>
            <a:fld id="{B667530D-CE85-4C7B-9858-A424D88AACCD}" type="slidenum">
              <a:rPr lang="en-US" smtClean="0"/>
              <a:pPr/>
              <a:t>‹#›</a:t>
            </a:fld>
            <a:endParaRPr lang="en-US" dirty="0"/>
          </a:p>
        </p:txBody>
      </p:sp>
      <p:pic>
        <p:nvPicPr>
          <p:cNvPr id="10" name="Picture 4" descr="A picture containing outdoor, person, bird, flying&#10;&#10;Description automatically generated">
            <a:extLst>
              <a:ext uri="{FF2B5EF4-FFF2-40B4-BE49-F238E27FC236}">
                <a16:creationId xmlns:a16="http://schemas.microsoft.com/office/drawing/2014/main" id="{B2394FE5-4E78-48F3-94E9-35954A2C5907}"/>
              </a:ext>
            </a:extLst>
          </p:cNvPr>
          <p:cNvPicPr>
            <a:picLocks noChangeAspect="1"/>
          </p:cNvPicPr>
          <p:nvPr userDrawn="1"/>
        </p:nvPicPr>
        <p:blipFill>
          <a:blip r:embed="rId2"/>
          <a:stretch>
            <a:fillRect/>
          </a:stretch>
        </p:blipFill>
        <p:spPr>
          <a:xfrm rot="10800000">
            <a:off x="-19456" y="1045426"/>
            <a:ext cx="12213771" cy="209659"/>
          </a:xfrm>
          <a:prstGeom prst="rect">
            <a:avLst/>
          </a:prstGeom>
        </p:spPr>
      </p:pic>
      <p:sp>
        <p:nvSpPr>
          <p:cNvPr id="11" name="Title 1">
            <a:extLst>
              <a:ext uri="{FF2B5EF4-FFF2-40B4-BE49-F238E27FC236}">
                <a16:creationId xmlns:a16="http://schemas.microsoft.com/office/drawing/2014/main" id="{4DF0CFB0-844C-48FB-BA83-9036BB4AC447}"/>
              </a:ext>
            </a:extLst>
          </p:cNvPr>
          <p:cNvSpPr>
            <a:spLocks noGrp="1"/>
          </p:cNvSpPr>
          <p:nvPr>
            <p:ph type="title"/>
          </p:nvPr>
        </p:nvSpPr>
        <p:spPr>
          <a:xfrm>
            <a:off x="838200" y="282102"/>
            <a:ext cx="10515600" cy="758758"/>
          </a:xfrm>
        </p:spPr>
        <p:txBody>
          <a:bodyPr>
            <a:normAutofit/>
          </a:bodyPr>
          <a:lstStyle>
            <a:lvl1pPr>
              <a:defRPr sz="3200">
                <a:solidFill>
                  <a:srgbClr val="00519F"/>
                </a:solidFill>
              </a:defRPr>
            </a:lvl1pPr>
          </a:lstStyle>
          <a:p>
            <a:r>
              <a:rPr lang="en-US" dirty="0"/>
              <a:t>Click to edit Master title style</a:t>
            </a:r>
          </a:p>
        </p:txBody>
      </p:sp>
    </p:spTree>
    <p:extLst>
      <p:ext uri="{BB962C8B-B14F-4D97-AF65-F5344CB8AC3E}">
        <p14:creationId xmlns:p14="http://schemas.microsoft.com/office/powerpoint/2010/main" val="65537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4" descr="A picture containing outdoor, person, bird, flying&#10;&#10;Description automatically generated">
            <a:extLst>
              <a:ext uri="{FF2B5EF4-FFF2-40B4-BE49-F238E27FC236}">
                <a16:creationId xmlns:a16="http://schemas.microsoft.com/office/drawing/2014/main" id="{EF6BF5A7-174E-4910-B10C-B58F180DD00B}"/>
              </a:ext>
            </a:extLst>
          </p:cNvPr>
          <p:cNvPicPr>
            <a:picLocks noChangeAspect="1"/>
          </p:cNvPicPr>
          <p:nvPr userDrawn="1"/>
        </p:nvPicPr>
        <p:blipFill>
          <a:blip r:embed="rId2"/>
          <a:stretch>
            <a:fillRect/>
          </a:stretch>
        </p:blipFill>
        <p:spPr>
          <a:xfrm rot="10800000">
            <a:off x="-19456" y="1045426"/>
            <a:ext cx="12213771" cy="209659"/>
          </a:xfrm>
          <a:prstGeom prst="rect">
            <a:avLst/>
          </a:prstGeom>
        </p:spPr>
      </p:pic>
      <p:sp>
        <p:nvSpPr>
          <p:cNvPr id="5" name="Title 1">
            <a:extLst>
              <a:ext uri="{FF2B5EF4-FFF2-40B4-BE49-F238E27FC236}">
                <a16:creationId xmlns:a16="http://schemas.microsoft.com/office/drawing/2014/main" id="{C8F37B1F-3982-4FA6-86EB-6F88E7334549}"/>
              </a:ext>
            </a:extLst>
          </p:cNvPr>
          <p:cNvSpPr>
            <a:spLocks noGrp="1"/>
          </p:cNvSpPr>
          <p:nvPr>
            <p:ph type="title"/>
          </p:nvPr>
        </p:nvSpPr>
        <p:spPr>
          <a:xfrm>
            <a:off x="838200" y="282102"/>
            <a:ext cx="10515600" cy="758758"/>
          </a:xfrm>
        </p:spPr>
        <p:txBody>
          <a:bodyPr>
            <a:normAutofit/>
          </a:bodyPr>
          <a:lstStyle>
            <a:lvl1pPr>
              <a:defRPr sz="3200">
                <a:solidFill>
                  <a:srgbClr val="00519F"/>
                </a:solidFill>
              </a:defRPr>
            </a:lvl1pPr>
          </a:lstStyle>
          <a:p>
            <a:r>
              <a:rPr lang="en-US" dirty="0"/>
              <a:t>Click to edit Master title style</a:t>
            </a:r>
          </a:p>
        </p:txBody>
      </p:sp>
    </p:spTree>
    <p:extLst>
      <p:ext uri="{BB962C8B-B14F-4D97-AF65-F5344CB8AC3E}">
        <p14:creationId xmlns:p14="http://schemas.microsoft.com/office/powerpoint/2010/main" val="287770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4" descr="A picture containing outdoor, person, bird, flying&#10;&#10;Description automatically generated">
            <a:extLst>
              <a:ext uri="{FF2B5EF4-FFF2-40B4-BE49-F238E27FC236}">
                <a16:creationId xmlns:a16="http://schemas.microsoft.com/office/drawing/2014/main" id="{45CC4B98-8D3D-413A-8708-1CFF2AD3F617}"/>
              </a:ext>
            </a:extLst>
          </p:cNvPr>
          <p:cNvPicPr>
            <a:picLocks noChangeAspect="1"/>
          </p:cNvPicPr>
          <p:nvPr userDrawn="1"/>
        </p:nvPicPr>
        <p:blipFill>
          <a:blip r:embed="rId2"/>
          <a:stretch>
            <a:fillRect/>
          </a:stretch>
        </p:blipFill>
        <p:spPr>
          <a:xfrm rot="10800000">
            <a:off x="-19456" y="1045426"/>
            <a:ext cx="12213771" cy="209659"/>
          </a:xfrm>
          <a:prstGeom prst="rect">
            <a:avLst/>
          </a:prstGeom>
        </p:spPr>
      </p:pic>
      <p:sp>
        <p:nvSpPr>
          <p:cNvPr id="9" name="Title 1">
            <a:extLst>
              <a:ext uri="{FF2B5EF4-FFF2-40B4-BE49-F238E27FC236}">
                <a16:creationId xmlns:a16="http://schemas.microsoft.com/office/drawing/2014/main" id="{51F65C1B-175B-426E-9B8A-4B172C1AF116}"/>
              </a:ext>
            </a:extLst>
          </p:cNvPr>
          <p:cNvSpPr>
            <a:spLocks noGrp="1"/>
          </p:cNvSpPr>
          <p:nvPr>
            <p:ph type="title"/>
          </p:nvPr>
        </p:nvSpPr>
        <p:spPr>
          <a:xfrm>
            <a:off x="838200" y="282102"/>
            <a:ext cx="10515600" cy="758758"/>
          </a:xfrm>
        </p:spPr>
        <p:txBody>
          <a:bodyPr>
            <a:normAutofit/>
          </a:bodyPr>
          <a:lstStyle>
            <a:lvl1pPr>
              <a:defRPr sz="3200">
                <a:solidFill>
                  <a:srgbClr val="00519F"/>
                </a:solidFill>
              </a:defRPr>
            </a:lvl1pPr>
          </a:lstStyle>
          <a:p>
            <a:r>
              <a:rPr lang="en-US" dirty="0"/>
              <a:t>Click to edit Master title style</a:t>
            </a:r>
          </a:p>
        </p:txBody>
      </p:sp>
      <p:graphicFrame>
        <p:nvGraphicFramePr>
          <p:cNvPr id="12" name="Table 8">
            <a:extLst>
              <a:ext uri="{FF2B5EF4-FFF2-40B4-BE49-F238E27FC236}">
                <a16:creationId xmlns:a16="http://schemas.microsoft.com/office/drawing/2014/main" id="{D3020A69-BEC7-48DC-BAE4-829F74929D68}"/>
              </a:ext>
            </a:extLst>
          </p:cNvPr>
          <p:cNvGraphicFramePr>
            <a:graphicFrameLocks noGrp="1"/>
          </p:cNvGraphicFramePr>
          <p:nvPr userDrawn="1">
            <p:extLst>
              <p:ext uri="{D42A27DB-BD31-4B8C-83A1-F6EECF244321}">
                <p14:modId xmlns:p14="http://schemas.microsoft.com/office/powerpoint/2010/main" val="913224417"/>
              </p:ext>
            </p:extLst>
          </p:nvPr>
        </p:nvGraphicFramePr>
        <p:xfrm>
          <a:off x="1001949" y="1712685"/>
          <a:ext cx="10192926" cy="4483832"/>
        </p:xfrm>
        <a:graphic>
          <a:graphicData uri="http://schemas.openxmlformats.org/drawingml/2006/table">
            <a:tbl>
              <a:tblPr firstRow="1" bandRow="1">
                <a:tableStyleId>{5C22544A-7EE6-4342-B048-85BDC9FD1C3A}</a:tableStyleId>
              </a:tblPr>
              <a:tblGrid>
                <a:gridCol w="5086793">
                  <a:extLst>
                    <a:ext uri="{9D8B030D-6E8A-4147-A177-3AD203B41FA5}">
                      <a16:colId xmlns:a16="http://schemas.microsoft.com/office/drawing/2014/main" val="4069280755"/>
                    </a:ext>
                  </a:extLst>
                </a:gridCol>
                <a:gridCol w="5106133">
                  <a:extLst>
                    <a:ext uri="{9D8B030D-6E8A-4147-A177-3AD203B41FA5}">
                      <a16:colId xmlns:a16="http://schemas.microsoft.com/office/drawing/2014/main" val="3734694930"/>
                    </a:ext>
                  </a:extLst>
                </a:gridCol>
              </a:tblGrid>
              <a:tr h="560479">
                <a:tc>
                  <a:txBody>
                    <a:bodyPr/>
                    <a:lstStyle/>
                    <a:p>
                      <a:pPr algn="ctr"/>
                      <a:endParaRPr lang="en-US" sz="2000" dirty="0">
                        <a:latin typeface="Avenir Next LT Pro Light"/>
                      </a:endParaRPr>
                    </a:p>
                  </a:txBody>
                  <a:tcPr anchor="ctr">
                    <a:solidFill>
                      <a:srgbClr val="007137"/>
                    </a:solidFill>
                  </a:tcPr>
                </a:tc>
                <a:tc>
                  <a:txBody>
                    <a:bodyPr/>
                    <a:lstStyle/>
                    <a:p>
                      <a:pPr algn="ctr"/>
                      <a:endParaRPr lang="en-US" sz="2000" dirty="0">
                        <a:latin typeface="Avenir Next LT Pro Light"/>
                      </a:endParaRPr>
                    </a:p>
                  </a:txBody>
                  <a:tcPr anchor="ctr">
                    <a:solidFill>
                      <a:srgbClr val="00519F"/>
                    </a:solidFill>
                  </a:tcPr>
                </a:tc>
                <a:extLst>
                  <a:ext uri="{0D108BD9-81ED-4DB2-BD59-A6C34878D82A}">
                    <a16:rowId xmlns:a16="http://schemas.microsoft.com/office/drawing/2014/main" val="2433017318"/>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574029753"/>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267821016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376375977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3432597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2484638012"/>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155233896"/>
                  </a:ext>
                </a:extLst>
              </a:tr>
              <a:tr h="560479">
                <a:tc>
                  <a:txBody>
                    <a:bodyPr/>
                    <a:lstStyle/>
                    <a:p>
                      <a:pPr lvl="0" algn="ctr">
                        <a:buNone/>
                      </a:pPr>
                      <a:endParaRPr lang="en-US" dirty="0">
                        <a:latin typeface="Avenir Next LT Pro"/>
                      </a:endParaRPr>
                    </a:p>
                  </a:txBody>
                  <a:tcPr anchor="ctr">
                    <a:solidFill>
                      <a:schemeClr val="accent4">
                        <a:lumMod val="60000"/>
                        <a:lumOff val="40000"/>
                      </a:schemeClr>
                    </a:solidFill>
                  </a:tcPr>
                </a:tc>
                <a:tc>
                  <a:txBody>
                    <a:bodyPr/>
                    <a:lstStyle/>
                    <a:p>
                      <a:pPr lvl="0" algn="ctr">
                        <a:buNone/>
                      </a:pP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74322133"/>
                  </a:ext>
                </a:extLst>
              </a:tr>
            </a:tbl>
          </a:graphicData>
        </a:graphic>
      </p:graphicFrame>
    </p:spTree>
    <p:extLst>
      <p:ext uri="{BB962C8B-B14F-4D97-AF65-F5344CB8AC3E}">
        <p14:creationId xmlns:p14="http://schemas.microsoft.com/office/powerpoint/2010/main" val="273978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810F37-2025-42E5-A7EE-5B1A0F469C53}"/>
              </a:ext>
            </a:extLst>
          </p:cNvPr>
          <p:cNvSpPr>
            <a:spLocks noGrp="1"/>
          </p:cNvSpPr>
          <p:nvPr>
            <p:ph type="pic" idx="1"/>
          </p:nvPr>
        </p:nvSpPr>
        <p:spPr>
          <a:xfrm>
            <a:off x="6096000" y="1235413"/>
            <a:ext cx="6096000" cy="562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252933-DCEF-40DA-9244-ED7486B373EC}"/>
              </a:ext>
            </a:extLst>
          </p:cNvPr>
          <p:cNvSpPr>
            <a:spLocks noGrp="1"/>
          </p:cNvSpPr>
          <p:nvPr>
            <p:ph type="body" sz="half" idx="2"/>
          </p:nvPr>
        </p:nvSpPr>
        <p:spPr>
          <a:xfrm>
            <a:off x="839788" y="1663430"/>
            <a:ext cx="4452059" cy="47373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4" descr="A picture containing outdoor, person, bird, flying&#10;&#10;Description automatically generated">
            <a:extLst>
              <a:ext uri="{FF2B5EF4-FFF2-40B4-BE49-F238E27FC236}">
                <a16:creationId xmlns:a16="http://schemas.microsoft.com/office/drawing/2014/main" id="{F007A506-0018-4AB8-8515-77964CBA4E97}"/>
              </a:ext>
            </a:extLst>
          </p:cNvPr>
          <p:cNvPicPr>
            <a:picLocks noChangeAspect="1"/>
          </p:cNvPicPr>
          <p:nvPr userDrawn="1"/>
        </p:nvPicPr>
        <p:blipFill>
          <a:blip r:embed="rId2"/>
          <a:stretch>
            <a:fillRect/>
          </a:stretch>
        </p:blipFill>
        <p:spPr>
          <a:xfrm rot="10800000">
            <a:off x="-19456" y="1045426"/>
            <a:ext cx="12213771" cy="209659"/>
          </a:xfrm>
          <a:prstGeom prst="rect">
            <a:avLst/>
          </a:prstGeom>
        </p:spPr>
      </p:pic>
      <p:sp>
        <p:nvSpPr>
          <p:cNvPr id="7" name="Title 1">
            <a:extLst>
              <a:ext uri="{FF2B5EF4-FFF2-40B4-BE49-F238E27FC236}">
                <a16:creationId xmlns:a16="http://schemas.microsoft.com/office/drawing/2014/main" id="{281516BE-66AF-48D9-8C7A-A73C7BD5CFEE}"/>
              </a:ext>
            </a:extLst>
          </p:cNvPr>
          <p:cNvSpPr>
            <a:spLocks noGrp="1"/>
          </p:cNvSpPr>
          <p:nvPr>
            <p:ph type="title"/>
          </p:nvPr>
        </p:nvSpPr>
        <p:spPr>
          <a:xfrm>
            <a:off x="838200" y="282102"/>
            <a:ext cx="10515600" cy="758758"/>
          </a:xfrm>
        </p:spPr>
        <p:txBody>
          <a:bodyPr>
            <a:normAutofit/>
          </a:bodyPr>
          <a:lstStyle>
            <a:lvl1pPr>
              <a:defRPr sz="3200">
                <a:solidFill>
                  <a:srgbClr val="00519F"/>
                </a:solidFill>
              </a:defRPr>
            </a:lvl1pPr>
          </a:lstStyle>
          <a:p>
            <a:r>
              <a:rPr lang="en-US" dirty="0"/>
              <a:t>Click to edit Master title style</a:t>
            </a:r>
          </a:p>
        </p:txBody>
      </p:sp>
    </p:spTree>
    <p:extLst>
      <p:ext uri="{BB962C8B-B14F-4D97-AF65-F5344CB8AC3E}">
        <p14:creationId xmlns:p14="http://schemas.microsoft.com/office/powerpoint/2010/main" val="73492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A42B3AEC-0508-46E8-9F17-30030103DC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3D90AE-76CC-4E80-A37C-46AD1474707D}"/>
              </a:ext>
            </a:extLst>
          </p:cNvPr>
          <p:cNvSpPr>
            <a:spLocks noGrp="1"/>
          </p:cNvSpPr>
          <p:nvPr>
            <p:ph type="ctrTitle"/>
          </p:nvPr>
        </p:nvSpPr>
        <p:spPr>
          <a:xfrm>
            <a:off x="892628" y="898952"/>
            <a:ext cx="8436198" cy="2725934"/>
          </a:xfrm>
          <a:prstGeom prst="rect">
            <a:avLst/>
          </a:prstGeom>
        </p:spPr>
        <p:txBody>
          <a:bodyPr anchor="b">
            <a:normAutofit/>
          </a:bodyPr>
          <a:lstStyle>
            <a:lvl1pPr algn="l">
              <a:defRPr sz="4400" baseline="0">
                <a:solidFill>
                  <a:schemeClr val="bg1"/>
                </a:solidFill>
                <a:latin typeface="Avenir Next LT Pro Light" panose="020B03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8B7A241-A460-4CB0-80CA-F8CD2BEF203D}"/>
              </a:ext>
            </a:extLst>
          </p:cNvPr>
          <p:cNvSpPr>
            <a:spLocks noGrp="1"/>
          </p:cNvSpPr>
          <p:nvPr>
            <p:ph type="subTitle" idx="1"/>
          </p:nvPr>
        </p:nvSpPr>
        <p:spPr>
          <a:xfrm>
            <a:off x="892628" y="4450533"/>
            <a:ext cx="6938138" cy="719372"/>
          </a:xfrm>
        </p:spPr>
        <p:txBody>
          <a:bodyPr>
            <a:normAutofit/>
          </a:bodyPr>
          <a:lstStyle>
            <a:lvl1pPr marL="0" indent="0" algn="l">
              <a:buNone/>
              <a:defRPr sz="1800">
                <a:solidFill>
                  <a:srgbClr val="00519F"/>
                </a:solidFill>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Rectangle 14">
            <a:extLst>
              <a:ext uri="{FF2B5EF4-FFF2-40B4-BE49-F238E27FC236}">
                <a16:creationId xmlns:a16="http://schemas.microsoft.com/office/drawing/2014/main" id="{F2FFEC18-C1ED-429C-8A19-84A27935A4F2}"/>
              </a:ext>
            </a:extLst>
          </p:cNvPr>
          <p:cNvSpPr/>
          <p:nvPr userDrawn="1"/>
        </p:nvSpPr>
        <p:spPr>
          <a:xfrm flipV="1">
            <a:off x="916933" y="4161971"/>
            <a:ext cx="4213866" cy="4005"/>
          </a:xfrm>
          <a:prstGeom prst="rect">
            <a:avLst/>
          </a:prstGeom>
          <a:solidFill>
            <a:srgbClr val="00519F"/>
          </a:solidFill>
          <a:ln>
            <a:solidFill>
              <a:srgbClr val="005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42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E64016-E648-491E-99B8-CD1339750B4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1719"/>
          <a:stretch/>
        </p:blipFill>
        <p:spPr bwMode="auto">
          <a:xfrm rot="10800000">
            <a:off x="0" y="-5954"/>
            <a:ext cx="12192000" cy="125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4A76A5-D62F-45C4-BB21-67C85E7C08B0}"/>
              </a:ext>
            </a:extLst>
          </p:cNvPr>
          <p:cNvSpPr>
            <a:spLocks noGrp="1"/>
          </p:cNvSpPr>
          <p:nvPr>
            <p:ph type="title"/>
          </p:nvPr>
        </p:nvSpPr>
        <p:spPr>
          <a:xfrm>
            <a:off x="838200" y="282102"/>
            <a:ext cx="10515600" cy="75875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60F750-A1F1-449E-8474-C0F6483B2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493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FCAAC40-CA10-445D-A0B8-FEF3931DA2B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1719"/>
          <a:stretch/>
        </p:blipFill>
        <p:spPr bwMode="auto">
          <a:xfrm rot="10800000">
            <a:off x="0" y="-5954"/>
            <a:ext cx="12192000" cy="125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44B5079-3FB6-4E14-86D4-65DEDA91337A}"/>
              </a:ext>
            </a:extLst>
          </p:cNvPr>
          <p:cNvSpPr>
            <a:spLocks noGrp="1"/>
          </p:cNvSpPr>
          <p:nvPr>
            <p:ph type="title"/>
          </p:nvPr>
        </p:nvSpPr>
        <p:spPr>
          <a:xfrm>
            <a:off x="838200" y="282102"/>
            <a:ext cx="10515600" cy="75875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4FD6B1-358A-4832-88C0-665930839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3AF4E8-A7CC-4456-B290-C9CDE04A0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138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B975EA3-A01A-4778-B564-AEF5ECCAD54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1719"/>
          <a:stretch/>
        </p:blipFill>
        <p:spPr bwMode="auto">
          <a:xfrm rot="10800000">
            <a:off x="0" y="-5954"/>
            <a:ext cx="12192000" cy="125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14220B7B-50FE-406A-B782-E0106CE0EAE8}"/>
              </a:ext>
            </a:extLst>
          </p:cNvPr>
          <p:cNvSpPr>
            <a:spLocks noGrp="1"/>
          </p:cNvSpPr>
          <p:nvPr>
            <p:ph type="body" idx="1"/>
          </p:nvPr>
        </p:nvSpPr>
        <p:spPr>
          <a:xfrm>
            <a:off x="839788" y="1681163"/>
            <a:ext cx="5157787" cy="823912"/>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9EA1015-3CCC-4532-ABD6-4BB9CBCC3EB8}"/>
              </a:ext>
            </a:extLst>
          </p:cNvPr>
          <p:cNvSpPr>
            <a:spLocks noGrp="1"/>
          </p:cNvSpPr>
          <p:nvPr>
            <p:ph sz="half" idx="2" hasCustomPrompt="1"/>
          </p:nvPr>
        </p:nvSpPr>
        <p:spPr>
          <a:xfrm>
            <a:off x="839788" y="2505075"/>
            <a:ext cx="5157787" cy="3684588"/>
          </a:xfrm>
        </p:spPr>
        <p:txBody>
          <a:bodyPr>
            <a:normAutofit/>
          </a:bodyPr>
          <a:lstStyle>
            <a:lvl1pPr algn="ctr">
              <a:defRPr sz="2400">
                <a:solidFill>
                  <a:schemeClr val="tx1"/>
                </a:solidFill>
              </a:defRPr>
            </a:lvl1pPr>
            <a:lvl2pPr marL="457200" indent="0" algn="ctr">
              <a:buNone/>
              <a:defRPr sz="2000"/>
            </a:lvl2pPr>
            <a:lvl3pPr algn="l">
              <a:defRPr/>
            </a:lvl3pPr>
            <a:lvl4pPr algn="l">
              <a:defRPr/>
            </a:lvl4pPr>
            <a:lvl5pPr algn="l">
              <a:defRPr/>
            </a:lvl5pPr>
          </a:lstStyle>
          <a:p>
            <a:pPr lvl="1"/>
            <a:r>
              <a:rPr lang="en-US" dirty="0"/>
              <a:t>Second level</a:t>
            </a:r>
          </a:p>
        </p:txBody>
      </p:sp>
      <p:sp>
        <p:nvSpPr>
          <p:cNvPr id="5" name="Text Placeholder 4">
            <a:extLst>
              <a:ext uri="{FF2B5EF4-FFF2-40B4-BE49-F238E27FC236}">
                <a16:creationId xmlns:a16="http://schemas.microsoft.com/office/drawing/2014/main" id="{0C572C02-5691-4E6C-A658-C04B23CAB4FC}"/>
              </a:ext>
            </a:extLst>
          </p:cNvPr>
          <p:cNvSpPr>
            <a:spLocks noGrp="1"/>
          </p:cNvSpPr>
          <p:nvPr>
            <p:ph type="body" sz="quarter" idx="3"/>
          </p:nvPr>
        </p:nvSpPr>
        <p:spPr>
          <a:xfrm>
            <a:off x="6172200" y="1681163"/>
            <a:ext cx="5183188" cy="823912"/>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7C348BC-1245-4150-B9FB-F43D8A105201}"/>
              </a:ext>
            </a:extLst>
          </p:cNvPr>
          <p:cNvSpPr>
            <a:spLocks noGrp="1"/>
          </p:cNvSpPr>
          <p:nvPr>
            <p:ph sz="quarter" idx="4" hasCustomPrompt="1"/>
          </p:nvPr>
        </p:nvSpPr>
        <p:spPr>
          <a:xfrm>
            <a:off x="6172200" y="2505075"/>
            <a:ext cx="5183188" cy="3684588"/>
          </a:xfrm>
        </p:spPr>
        <p:txBody>
          <a:bodyPr>
            <a:normAutofit/>
          </a:bodyPr>
          <a:lstStyle>
            <a:lvl1pPr algn="ctr">
              <a:defRPr>
                <a:solidFill>
                  <a:schemeClr val="tx1"/>
                </a:solidFill>
              </a:defRPr>
            </a:lvl1pPr>
            <a:lvl2pPr marL="457200" indent="0" algn="ctr">
              <a:buNone/>
              <a:defRPr sz="2000"/>
            </a:lvl2pPr>
            <a:lvl3pPr marL="914400" indent="0" algn="ctr">
              <a:buNone/>
              <a:defRPr/>
            </a:lvl3pPr>
            <a:lvl4pPr marL="1371600" indent="0" algn="ctr">
              <a:buNone/>
              <a:defRPr/>
            </a:lvl4pPr>
            <a:lvl5pPr algn="ctr">
              <a:defRPr/>
            </a:lvl5pPr>
          </a:lstStyle>
          <a:p>
            <a:pPr lvl="1"/>
            <a:r>
              <a:rPr lang="en-US" dirty="0"/>
              <a:t>Second level</a:t>
            </a:r>
          </a:p>
        </p:txBody>
      </p:sp>
      <p:sp>
        <p:nvSpPr>
          <p:cNvPr id="9" name="Slide Number Placeholder 8">
            <a:extLst>
              <a:ext uri="{FF2B5EF4-FFF2-40B4-BE49-F238E27FC236}">
                <a16:creationId xmlns:a16="http://schemas.microsoft.com/office/drawing/2014/main" id="{C037B48E-B23B-461A-BE10-E8AB6ABCFC47}"/>
              </a:ext>
            </a:extLst>
          </p:cNvPr>
          <p:cNvSpPr>
            <a:spLocks noGrp="1"/>
          </p:cNvSpPr>
          <p:nvPr>
            <p:ph type="sldNum" sz="quarter" idx="12"/>
          </p:nvPr>
        </p:nvSpPr>
        <p:spPr>
          <a:xfrm>
            <a:off x="9281808" y="6487673"/>
            <a:ext cx="2743200" cy="228600"/>
          </a:xfrm>
          <a:prstGeom prst="rect">
            <a:avLst/>
          </a:prstGeom>
        </p:spPr>
        <p:txBody>
          <a:bodyPr/>
          <a:lstStyle>
            <a:lvl1pPr algn="r">
              <a:defRPr sz="1200">
                <a:solidFill>
                  <a:srgbClr val="00519F"/>
                </a:solidFill>
                <a:latin typeface="Avenir Next LT Pro" panose="020B0504020202020204" pitchFamily="34" charset="0"/>
              </a:defRPr>
            </a:lvl1pPr>
          </a:lstStyle>
          <a:p>
            <a:fld id="{B667530D-CE85-4C7B-9858-A424D88AACCD}" type="slidenum">
              <a:rPr lang="en-US" smtClean="0"/>
              <a:pPr/>
              <a:t>‹#›</a:t>
            </a:fld>
            <a:endParaRPr lang="en-US" dirty="0"/>
          </a:p>
        </p:txBody>
      </p:sp>
      <p:sp>
        <p:nvSpPr>
          <p:cNvPr id="12" name="Title 1">
            <a:extLst>
              <a:ext uri="{FF2B5EF4-FFF2-40B4-BE49-F238E27FC236}">
                <a16:creationId xmlns:a16="http://schemas.microsoft.com/office/drawing/2014/main" id="{642F88E2-4D88-4E03-82B4-55480A957098}"/>
              </a:ext>
            </a:extLst>
          </p:cNvPr>
          <p:cNvSpPr>
            <a:spLocks noGrp="1"/>
          </p:cNvSpPr>
          <p:nvPr>
            <p:ph type="title"/>
          </p:nvPr>
        </p:nvSpPr>
        <p:spPr>
          <a:xfrm>
            <a:off x="838200" y="282102"/>
            <a:ext cx="10515600" cy="75875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2465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2F573D-B60B-4EB4-AF1D-A16A6431C64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1719"/>
          <a:stretch/>
        </p:blipFill>
        <p:spPr bwMode="auto">
          <a:xfrm rot="10800000">
            <a:off x="0" y="-5954"/>
            <a:ext cx="12192000" cy="125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5A7811-6C8E-4138-8D78-BBB1ABDD5F29}"/>
              </a:ext>
            </a:extLst>
          </p:cNvPr>
          <p:cNvSpPr>
            <a:spLocks noGrp="1"/>
          </p:cNvSpPr>
          <p:nvPr>
            <p:ph type="title"/>
          </p:nvPr>
        </p:nvSpPr>
        <p:spPr>
          <a:xfrm>
            <a:off x="838200" y="282102"/>
            <a:ext cx="10515600" cy="75875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65121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6F01415-DAAE-4AAC-ACFA-FE992B2288F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1719"/>
          <a:stretch/>
        </p:blipFill>
        <p:spPr bwMode="auto">
          <a:xfrm rot="10800000">
            <a:off x="0" y="-5954"/>
            <a:ext cx="12192000" cy="125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655C8F7-673C-4D8A-996A-DFA8A5A99D18}"/>
              </a:ext>
            </a:extLst>
          </p:cNvPr>
          <p:cNvSpPr>
            <a:spLocks noGrp="1"/>
          </p:cNvSpPr>
          <p:nvPr>
            <p:ph type="title"/>
          </p:nvPr>
        </p:nvSpPr>
        <p:spPr>
          <a:xfrm>
            <a:off x="838200" y="282102"/>
            <a:ext cx="10515600" cy="758758"/>
          </a:xfrm>
          <a:prstGeom prst="rect">
            <a:avLst/>
          </a:prstGeom>
        </p:spPr>
        <p:txBody>
          <a:bodyPr/>
          <a:lstStyle/>
          <a:p>
            <a:r>
              <a:rPr lang="en-US" dirty="0"/>
              <a:t>Click to edit Master title style</a:t>
            </a:r>
          </a:p>
        </p:txBody>
      </p:sp>
      <p:graphicFrame>
        <p:nvGraphicFramePr>
          <p:cNvPr id="5" name="Table 8">
            <a:extLst>
              <a:ext uri="{FF2B5EF4-FFF2-40B4-BE49-F238E27FC236}">
                <a16:creationId xmlns:a16="http://schemas.microsoft.com/office/drawing/2014/main" id="{148C9D77-0DB6-4EFE-ADE5-3F029A466020}"/>
              </a:ext>
            </a:extLst>
          </p:cNvPr>
          <p:cNvGraphicFramePr>
            <a:graphicFrameLocks noGrp="1"/>
          </p:cNvGraphicFramePr>
          <p:nvPr userDrawn="1">
            <p:extLst>
              <p:ext uri="{D42A27DB-BD31-4B8C-83A1-F6EECF244321}">
                <p14:modId xmlns:p14="http://schemas.microsoft.com/office/powerpoint/2010/main" val="913224417"/>
              </p:ext>
            </p:extLst>
          </p:nvPr>
        </p:nvGraphicFramePr>
        <p:xfrm>
          <a:off x="1001949" y="1712685"/>
          <a:ext cx="10192926" cy="4483832"/>
        </p:xfrm>
        <a:graphic>
          <a:graphicData uri="http://schemas.openxmlformats.org/drawingml/2006/table">
            <a:tbl>
              <a:tblPr firstRow="1" bandRow="1">
                <a:tableStyleId>{5C22544A-7EE6-4342-B048-85BDC9FD1C3A}</a:tableStyleId>
              </a:tblPr>
              <a:tblGrid>
                <a:gridCol w="5086793">
                  <a:extLst>
                    <a:ext uri="{9D8B030D-6E8A-4147-A177-3AD203B41FA5}">
                      <a16:colId xmlns:a16="http://schemas.microsoft.com/office/drawing/2014/main" val="4069280755"/>
                    </a:ext>
                  </a:extLst>
                </a:gridCol>
                <a:gridCol w="5106133">
                  <a:extLst>
                    <a:ext uri="{9D8B030D-6E8A-4147-A177-3AD203B41FA5}">
                      <a16:colId xmlns:a16="http://schemas.microsoft.com/office/drawing/2014/main" val="3734694930"/>
                    </a:ext>
                  </a:extLst>
                </a:gridCol>
              </a:tblGrid>
              <a:tr h="560479">
                <a:tc>
                  <a:txBody>
                    <a:bodyPr/>
                    <a:lstStyle/>
                    <a:p>
                      <a:pPr algn="ctr"/>
                      <a:endParaRPr lang="en-US" sz="2000" dirty="0">
                        <a:latin typeface="Avenir Next LT Pro Light"/>
                      </a:endParaRPr>
                    </a:p>
                  </a:txBody>
                  <a:tcPr anchor="ctr">
                    <a:solidFill>
                      <a:srgbClr val="007137"/>
                    </a:solidFill>
                  </a:tcPr>
                </a:tc>
                <a:tc>
                  <a:txBody>
                    <a:bodyPr/>
                    <a:lstStyle/>
                    <a:p>
                      <a:pPr algn="ctr"/>
                      <a:endParaRPr lang="en-US" sz="2000" dirty="0">
                        <a:latin typeface="Avenir Next LT Pro Light"/>
                      </a:endParaRPr>
                    </a:p>
                  </a:txBody>
                  <a:tcPr anchor="ctr">
                    <a:solidFill>
                      <a:srgbClr val="00519F"/>
                    </a:solidFill>
                  </a:tcPr>
                </a:tc>
                <a:extLst>
                  <a:ext uri="{0D108BD9-81ED-4DB2-BD59-A6C34878D82A}">
                    <a16:rowId xmlns:a16="http://schemas.microsoft.com/office/drawing/2014/main" val="2433017318"/>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574029753"/>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267821016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376375977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3432597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2484638012"/>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155233896"/>
                  </a:ext>
                </a:extLst>
              </a:tr>
              <a:tr h="560479">
                <a:tc>
                  <a:txBody>
                    <a:bodyPr/>
                    <a:lstStyle/>
                    <a:p>
                      <a:pPr lvl="0" algn="ctr">
                        <a:buNone/>
                      </a:pPr>
                      <a:endParaRPr lang="en-US" dirty="0">
                        <a:latin typeface="Avenir Next LT Pro"/>
                      </a:endParaRPr>
                    </a:p>
                  </a:txBody>
                  <a:tcPr anchor="ctr">
                    <a:solidFill>
                      <a:schemeClr val="accent4">
                        <a:lumMod val="60000"/>
                        <a:lumOff val="40000"/>
                      </a:schemeClr>
                    </a:solidFill>
                  </a:tcPr>
                </a:tc>
                <a:tc>
                  <a:txBody>
                    <a:bodyPr/>
                    <a:lstStyle/>
                    <a:p>
                      <a:pPr lvl="0" algn="ctr">
                        <a:buNone/>
                      </a:pP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74322133"/>
                  </a:ext>
                </a:extLst>
              </a:tr>
            </a:tbl>
          </a:graphicData>
        </a:graphic>
      </p:graphicFrame>
    </p:spTree>
    <p:extLst>
      <p:ext uri="{BB962C8B-B14F-4D97-AF65-F5344CB8AC3E}">
        <p14:creationId xmlns:p14="http://schemas.microsoft.com/office/powerpoint/2010/main" val="396913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A picture containing outdoor, person, bird, flying&#10;&#10;Description automatically generated">
            <a:extLst>
              <a:ext uri="{FF2B5EF4-FFF2-40B4-BE49-F238E27FC236}">
                <a16:creationId xmlns:a16="http://schemas.microsoft.com/office/drawing/2014/main" id="{0051EE68-806E-49D8-BF5F-3C97217F470B}"/>
              </a:ext>
            </a:extLst>
          </p:cNvPr>
          <p:cNvPicPr>
            <a:picLocks noChangeAspect="1"/>
          </p:cNvPicPr>
          <p:nvPr userDrawn="1"/>
        </p:nvPicPr>
        <p:blipFill>
          <a:blip r:embed="rId2"/>
          <a:stretch>
            <a:fillRect/>
          </a:stretch>
        </p:blipFill>
        <p:spPr>
          <a:xfrm rot="10800000">
            <a:off x="-24243" y="398"/>
            <a:ext cx="12235542" cy="1254687"/>
          </a:xfrm>
          <a:prstGeom prst="rect">
            <a:avLst/>
          </a:prstGeom>
        </p:spPr>
      </p:pic>
      <p:sp>
        <p:nvSpPr>
          <p:cNvPr id="2" name="Title 1">
            <a:extLst>
              <a:ext uri="{FF2B5EF4-FFF2-40B4-BE49-F238E27FC236}">
                <a16:creationId xmlns:a16="http://schemas.microsoft.com/office/drawing/2014/main" id="{654A76A5-D62F-45C4-BB21-67C85E7C0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0F750-A1F1-449E-8474-C0F6483B2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529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4D20575-C833-4209-B122-9EC19A94BA1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1719"/>
          <a:stretch/>
        </p:blipFill>
        <p:spPr bwMode="auto">
          <a:xfrm rot="10800000">
            <a:off x="0" y="-5954"/>
            <a:ext cx="12192000" cy="125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a:extLst>
              <a:ext uri="{FF2B5EF4-FFF2-40B4-BE49-F238E27FC236}">
                <a16:creationId xmlns:a16="http://schemas.microsoft.com/office/drawing/2014/main" id="{7E810F37-2025-42E5-A7EE-5B1A0F469C53}"/>
              </a:ext>
            </a:extLst>
          </p:cNvPr>
          <p:cNvSpPr>
            <a:spLocks noGrp="1"/>
          </p:cNvSpPr>
          <p:nvPr>
            <p:ph type="pic" idx="1"/>
          </p:nvPr>
        </p:nvSpPr>
        <p:spPr>
          <a:xfrm>
            <a:off x="6096000" y="1235413"/>
            <a:ext cx="6096000" cy="562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252933-DCEF-40DA-9244-ED7486B373EC}"/>
              </a:ext>
            </a:extLst>
          </p:cNvPr>
          <p:cNvSpPr>
            <a:spLocks noGrp="1"/>
          </p:cNvSpPr>
          <p:nvPr>
            <p:ph type="body" sz="half" idx="2"/>
          </p:nvPr>
        </p:nvSpPr>
        <p:spPr>
          <a:xfrm>
            <a:off x="839788" y="1663430"/>
            <a:ext cx="4452059" cy="47373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B4B70BB7-5586-4F9A-ADC9-44FC63ACBF9A}"/>
              </a:ext>
            </a:extLst>
          </p:cNvPr>
          <p:cNvSpPr>
            <a:spLocks noGrp="1"/>
          </p:cNvSpPr>
          <p:nvPr>
            <p:ph type="title"/>
          </p:nvPr>
        </p:nvSpPr>
        <p:spPr>
          <a:xfrm>
            <a:off x="838200" y="282102"/>
            <a:ext cx="10515600" cy="75875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99097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E64016-E648-491E-99B8-CD1339750B44}"/>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81719"/>
          <a:stretch/>
        </p:blipFill>
        <p:spPr bwMode="auto">
          <a:xfrm rot="10800000">
            <a:off x="0" y="1040859"/>
            <a:ext cx="12192000" cy="2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4A76A5-D62F-45C4-BB21-67C85E7C08B0}"/>
              </a:ext>
            </a:extLst>
          </p:cNvPr>
          <p:cNvSpPr>
            <a:spLocks noGrp="1"/>
          </p:cNvSpPr>
          <p:nvPr>
            <p:ph type="title"/>
          </p:nvPr>
        </p:nvSpPr>
        <p:spPr>
          <a:xfrm>
            <a:off x="838200" y="282102"/>
            <a:ext cx="10515600" cy="758758"/>
          </a:xfrm>
          <a:prstGeom prst="rect">
            <a:avLst/>
          </a:prstGeom>
        </p:spPr>
        <p:txBody>
          <a:bodyPr>
            <a:normAutofit/>
          </a:bodyPr>
          <a:lstStyle>
            <a:lvl1pPr>
              <a:defRPr sz="3200">
                <a:solidFill>
                  <a:srgbClr val="00713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60F750-A1F1-449E-8474-C0F6483B2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238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FD6B1-358A-4832-88C0-665930839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3AF4E8-A7CC-4456-B290-C9CDE04A0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2">
            <a:extLst>
              <a:ext uri="{FF2B5EF4-FFF2-40B4-BE49-F238E27FC236}">
                <a16:creationId xmlns:a16="http://schemas.microsoft.com/office/drawing/2014/main" id="{298839C6-82EA-4ACE-93A7-01C05BEFC1BD}"/>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81719"/>
          <a:stretch/>
        </p:blipFill>
        <p:spPr bwMode="auto">
          <a:xfrm rot="10800000">
            <a:off x="0" y="1040859"/>
            <a:ext cx="12192000" cy="2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37B2A9-B56C-42F6-9CBD-45621AF62990}"/>
              </a:ext>
            </a:extLst>
          </p:cNvPr>
          <p:cNvSpPr>
            <a:spLocks noGrp="1"/>
          </p:cNvSpPr>
          <p:nvPr>
            <p:ph type="title"/>
          </p:nvPr>
        </p:nvSpPr>
        <p:spPr>
          <a:xfrm>
            <a:off x="838200" y="282102"/>
            <a:ext cx="10515600" cy="758758"/>
          </a:xfrm>
          <a:prstGeom prst="rect">
            <a:avLst/>
          </a:prstGeom>
        </p:spPr>
        <p:txBody>
          <a:bodyPr>
            <a:normAutofit/>
          </a:bodyPr>
          <a:lstStyle>
            <a:lvl1pPr>
              <a:defRPr sz="3200">
                <a:solidFill>
                  <a:srgbClr val="007137"/>
                </a:solidFill>
              </a:defRPr>
            </a:lvl1pPr>
          </a:lstStyle>
          <a:p>
            <a:r>
              <a:rPr lang="en-US" dirty="0"/>
              <a:t>Click to edit Master title style</a:t>
            </a:r>
          </a:p>
        </p:txBody>
      </p:sp>
    </p:spTree>
    <p:extLst>
      <p:ext uri="{BB962C8B-B14F-4D97-AF65-F5344CB8AC3E}">
        <p14:creationId xmlns:p14="http://schemas.microsoft.com/office/powerpoint/2010/main" val="3423666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20B7B-50FE-406A-B782-E0106CE0EAE8}"/>
              </a:ext>
            </a:extLst>
          </p:cNvPr>
          <p:cNvSpPr>
            <a:spLocks noGrp="1"/>
          </p:cNvSpPr>
          <p:nvPr>
            <p:ph type="body" idx="1"/>
          </p:nvPr>
        </p:nvSpPr>
        <p:spPr>
          <a:xfrm>
            <a:off x="839788" y="1681163"/>
            <a:ext cx="5157787" cy="823912"/>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9EA1015-3CCC-4532-ABD6-4BB9CBCC3EB8}"/>
              </a:ext>
            </a:extLst>
          </p:cNvPr>
          <p:cNvSpPr>
            <a:spLocks noGrp="1"/>
          </p:cNvSpPr>
          <p:nvPr>
            <p:ph sz="half" idx="2" hasCustomPrompt="1"/>
          </p:nvPr>
        </p:nvSpPr>
        <p:spPr>
          <a:xfrm>
            <a:off x="839788" y="2505075"/>
            <a:ext cx="5157787" cy="3684588"/>
          </a:xfrm>
        </p:spPr>
        <p:txBody>
          <a:bodyPr>
            <a:normAutofit/>
          </a:bodyPr>
          <a:lstStyle>
            <a:lvl1pPr algn="ctr">
              <a:defRPr sz="2400">
                <a:solidFill>
                  <a:schemeClr val="tx1"/>
                </a:solidFill>
              </a:defRPr>
            </a:lvl1pPr>
            <a:lvl2pPr marL="457200" indent="0" algn="ctr">
              <a:buNone/>
              <a:defRPr sz="2000"/>
            </a:lvl2pPr>
            <a:lvl3pPr algn="l">
              <a:defRPr/>
            </a:lvl3pPr>
            <a:lvl4pPr algn="l">
              <a:defRPr/>
            </a:lvl4pPr>
            <a:lvl5pPr algn="l">
              <a:defRPr/>
            </a:lvl5pPr>
          </a:lstStyle>
          <a:p>
            <a:pPr lvl="1"/>
            <a:r>
              <a:rPr lang="en-US" dirty="0"/>
              <a:t>Second level</a:t>
            </a:r>
          </a:p>
        </p:txBody>
      </p:sp>
      <p:sp>
        <p:nvSpPr>
          <p:cNvPr id="5" name="Text Placeholder 4">
            <a:extLst>
              <a:ext uri="{FF2B5EF4-FFF2-40B4-BE49-F238E27FC236}">
                <a16:creationId xmlns:a16="http://schemas.microsoft.com/office/drawing/2014/main" id="{0C572C02-5691-4E6C-A658-C04B23CAB4FC}"/>
              </a:ext>
            </a:extLst>
          </p:cNvPr>
          <p:cNvSpPr>
            <a:spLocks noGrp="1"/>
          </p:cNvSpPr>
          <p:nvPr>
            <p:ph type="body" sz="quarter" idx="3"/>
          </p:nvPr>
        </p:nvSpPr>
        <p:spPr>
          <a:xfrm>
            <a:off x="6172200" y="1681163"/>
            <a:ext cx="5183188" cy="823912"/>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7C348BC-1245-4150-B9FB-F43D8A105201}"/>
              </a:ext>
            </a:extLst>
          </p:cNvPr>
          <p:cNvSpPr>
            <a:spLocks noGrp="1"/>
          </p:cNvSpPr>
          <p:nvPr>
            <p:ph sz="quarter" idx="4" hasCustomPrompt="1"/>
          </p:nvPr>
        </p:nvSpPr>
        <p:spPr>
          <a:xfrm>
            <a:off x="6172200" y="2505075"/>
            <a:ext cx="5183188" cy="3684588"/>
          </a:xfrm>
        </p:spPr>
        <p:txBody>
          <a:bodyPr>
            <a:normAutofit/>
          </a:bodyPr>
          <a:lstStyle>
            <a:lvl1pPr algn="ctr">
              <a:defRPr>
                <a:solidFill>
                  <a:schemeClr val="tx1"/>
                </a:solidFill>
              </a:defRPr>
            </a:lvl1pPr>
            <a:lvl2pPr marL="457200" indent="0" algn="ctr">
              <a:buNone/>
              <a:defRPr sz="2000"/>
            </a:lvl2pPr>
            <a:lvl3pPr marL="914400" indent="0" algn="ctr">
              <a:buNone/>
              <a:defRPr/>
            </a:lvl3pPr>
            <a:lvl4pPr marL="1371600" indent="0" algn="ctr">
              <a:buNone/>
              <a:defRPr/>
            </a:lvl4pPr>
            <a:lvl5pPr algn="ctr">
              <a:defRPr/>
            </a:lvl5pPr>
          </a:lstStyle>
          <a:p>
            <a:pPr lvl="1"/>
            <a:r>
              <a:rPr lang="en-US" dirty="0"/>
              <a:t>Second level</a:t>
            </a:r>
          </a:p>
        </p:txBody>
      </p:sp>
      <p:sp>
        <p:nvSpPr>
          <p:cNvPr id="9" name="Slide Number Placeholder 8">
            <a:extLst>
              <a:ext uri="{FF2B5EF4-FFF2-40B4-BE49-F238E27FC236}">
                <a16:creationId xmlns:a16="http://schemas.microsoft.com/office/drawing/2014/main" id="{C037B48E-B23B-461A-BE10-E8AB6ABCFC47}"/>
              </a:ext>
            </a:extLst>
          </p:cNvPr>
          <p:cNvSpPr>
            <a:spLocks noGrp="1"/>
          </p:cNvSpPr>
          <p:nvPr>
            <p:ph type="sldNum" sz="quarter" idx="12"/>
          </p:nvPr>
        </p:nvSpPr>
        <p:spPr>
          <a:xfrm>
            <a:off x="9281808" y="6487673"/>
            <a:ext cx="2743200" cy="228600"/>
          </a:xfrm>
          <a:prstGeom prst="rect">
            <a:avLst/>
          </a:prstGeom>
        </p:spPr>
        <p:txBody>
          <a:bodyPr/>
          <a:lstStyle>
            <a:lvl1pPr algn="r">
              <a:defRPr sz="1200">
                <a:solidFill>
                  <a:srgbClr val="00519F"/>
                </a:solidFill>
                <a:latin typeface="Avenir Next LT Pro" panose="020B0504020202020204" pitchFamily="34" charset="0"/>
              </a:defRPr>
            </a:lvl1pPr>
          </a:lstStyle>
          <a:p>
            <a:fld id="{B667530D-CE85-4C7B-9858-A424D88AACCD}" type="slidenum">
              <a:rPr lang="en-US" smtClean="0"/>
              <a:pPr/>
              <a:t>‹#›</a:t>
            </a:fld>
            <a:endParaRPr lang="en-US" dirty="0"/>
          </a:p>
        </p:txBody>
      </p:sp>
      <p:pic>
        <p:nvPicPr>
          <p:cNvPr id="10" name="Picture 2">
            <a:extLst>
              <a:ext uri="{FF2B5EF4-FFF2-40B4-BE49-F238E27FC236}">
                <a16:creationId xmlns:a16="http://schemas.microsoft.com/office/drawing/2014/main" id="{90D2E3B1-DE69-4406-89DA-A84303035370}"/>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81719"/>
          <a:stretch/>
        </p:blipFill>
        <p:spPr bwMode="auto">
          <a:xfrm rot="10800000">
            <a:off x="0" y="1040859"/>
            <a:ext cx="12192000" cy="2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67C8E29F-0C88-4993-89F5-CB22417C1B4C}"/>
              </a:ext>
            </a:extLst>
          </p:cNvPr>
          <p:cNvSpPr>
            <a:spLocks noGrp="1"/>
          </p:cNvSpPr>
          <p:nvPr>
            <p:ph type="title"/>
          </p:nvPr>
        </p:nvSpPr>
        <p:spPr>
          <a:xfrm>
            <a:off x="838200" y="282102"/>
            <a:ext cx="10515600" cy="758758"/>
          </a:xfrm>
          <a:prstGeom prst="rect">
            <a:avLst/>
          </a:prstGeom>
        </p:spPr>
        <p:txBody>
          <a:bodyPr>
            <a:normAutofit/>
          </a:bodyPr>
          <a:lstStyle>
            <a:lvl1pPr>
              <a:defRPr sz="3200">
                <a:solidFill>
                  <a:srgbClr val="007137"/>
                </a:solidFill>
              </a:defRPr>
            </a:lvl1pPr>
          </a:lstStyle>
          <a:p>
            <a:r>
              <a:rPr lang="en-US" dirty="0"/>
              <a:t>Click to edit Master title style</a:t>
            </a:r>
          </a:p>
        </p:txBody>
      </p:sp>
    </p:spTree>
    <p:extLst>
      <p:ext uri="{BB962C8B-B14F-4D97-AF65-F5344CB8AC3E}">
        <p14:creationId xmlns:p14="http://schemas.microsoft.com/office/powerpoint/2010/main" val="2569657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AED3AF7-A67D-4562-ABA1-C45BF7C02EF4}"/>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81719"/>
          <a:stretch/>
        </p:blipFill>
        <p:spPr bwMode="auto">
          <a:xfrm rot="10800000">
            <a:off x="0" y="1040859"/>
            <a:ext cx="12192000" cy="2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DAFF212-062B-40F1-8A58-B45FE723DE3B}"/>
              </a:ext>
            </a:extLst>
          </p:cNvPr>
          <p:cNvSpPr>
            <a:spLocks noGrp="1"/>
          </p:cNvSpPr>
          <p:nvPr>
            <p:ph type="title"/>
          </p:nvPr>
        </p:nvSpPr>
        <p:spPr>
          <a:xfrm>
            <a:off x="838200" y="282102"/>
            <a:ext cx="10515600" cy="758758"/>
          </a:xfrm>
          <a:prstGeom prst="rect">
            <a:avLst/>
          </a:prstGeom>
        </p:spPr>
        <p:txBody>
          <a:bodyPr>
            <a:normAutofit/>
          </a:bodyPr>
          <a:lstStyle>
            <a:lvl1pPr>
              <a:defRPr sz="3200">
                <a:solidFill>
                  <a:srgbClr val="007137"/>
                </a:solidFill>
              </a:defRPr>
            </a:lvl1pPr>
          </a:lstStyle>
          <a:p>
            <a:r>
              <a:rPr lang="en-US" dirty="0"/>
              <a:t>Click to edit Master title style</a:t>
            </a:r>
          </a:p>
        </p:txBody>
      </p:sp>
    </p:spTree>
    <p:extLst>
      <p:ext uri="{BB962C8B-B14F-4D97-AF65-F5344CB8AC3E}">
        <p14:creationId xmlns:p14="http://schemas.microsoft.com/office/powerpoint/2010/main" val="3058918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5AE9A00-D4C6-4D37-922E-BF477C52488B}"/>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81719"/>
          <a:stretch/>
        </p:blipFill>
        <p:spPr bwMode="auto">
          <a:xfrm rot="10800000">
            <a:off x="0" y="1040859"/>
            <a:ext cx="12192000" cy="2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7E6220E-894C-47CE-8E38-3E3262E59B0C}"/>
              </a:ext>
            </a:extLst>
          </p:cNvPr>
          <p:cNvSpPr>
            <a:spLocks noGrp="1"/>
          </p:cNvSpPr>
          <p:nvPr>
            <p:ph type="title"/>
          </p:nvPr>
        </p:nvSpPr>
        <p:spPr>
          <a:xfrm>
            <a:off x="838200" y="282102"/>
            <a:ext cx="10515600" cy="758758"/>
          </a:xfrm>
          <a:prstGeom prst="rect">
            <a:avLst/>
          </a:prstGeom>
        </p:spPr>
        <p:txBody>
          <a:bodyPr>
            <a:normAutofit/>
          </a:bodyPr>
          <a:lstStyle>
            <a:lvl1pPr>
              <a:defRPr sz="3200">
                <a:solidFill>
                  <a:srgbClr val="007137"/>
                </a:solidFill>
              </a:defRPr>
            </a:lvl1pPr>
          </a:lstStyle>
          <a:p>
            <a:r>
              <a:rPr lang="en-US" dirty="0"/>
              <a:t>Click to edit Master title style</a:t>
            </a:r>
          </a:p>
        </p:txBody>
      </p:sp>
      <p:graphicFrame>
        <p:nvGraphicFramePr>
          <p:cNvPr id="7" name="Table 8">
            <a:extLst>
              <a:ext uri="{FF2B5EF4-FFF2-40B4-BE49-F238E27FC236}">
                <a16:creationId xmlns:a16="http://schemas.microsoft.com/office/drawing/2014/main" id="{822C8E36-CA13-4173-8F4B-1E3A75B7F0E2}"/>
              </a:ext>
            </a:extLst>
          </p:cNvPr>
          <p:cNvGraphicFramePr>
            <a:graphicFrameLocks noGrp="1"/>
          </p:cNvGraphicFramePr>
          <p:nvPr userDrawn="1">
            <p:extLst>
              <p:ext uri="{D42A27DB-BD31-4B8C-83A1-F6EECF244321}">
                <p14:modId xmlns:p14="http://schemas.microsoft.com/office/powerpoint/2010/main" val="913224417"/>
              </p:ext>
            </p:extLst>
          </p:nvPr>
        </p:nvGraphicFramePr>
        <p:xfrm>
          <a:off x="1001949" y="1712685"/>
          <a:ext cx="10192926" cy="4483832"/>
        </p:xfrm>
        <a:graphic>
          <a:graphicData uri="http://schemas.openxmlformats.org/drawingml/2006/table">
            <a:tbl>
              <a:tblPr firstRow="1" bandRow="1">
                <a:tableStyleId>{5C22544A-7EE6-4342-B048-85BDC9FD1C3A}</a:tableStyleId>
              </a:tblPr>
              <a:tblGrid>
                <a:gridCol w="5086793">
                  <a:extLst>
                    <a:ext uri="{9D8B030D-6E8A-4147-A177-3AD203B41FA5}">
                      <a16:colId xmlns:a16="http://schemas.microsoft.com/office/drawing/2014/main" val="4069280755"/>
                    </a:ext>
                  </a:extLst>
                </a:gridCol>
                <a:gridCol w="5106133">
                  <a:extLst>
                    <a:ext uri="{9D8B030D-6E8A-4147-A177-3AD203B41FA5}">
                      <a16:colId xmlns:a16="http://schemas.microsoft.com/office/drawing/2014/main" val="3734694930"/>
                    </a:ext>
                  </a:extLst>
                </a:gridCol>
              </a:tblGrid>
              <a:tr h="560479">
                <a:tc>
                  <a:txBody>
                    <a:bodyPr/>
                    <a:lstStyle/>
                    <a:p>
                      <a:pPr algn="ctr"/>
                      <a:endParaRPr lang="en-US" sz="2000" dirty="0">
                        <a:latin typeface="Avenir Next LT Pro Light"/>
                      </a:endParaRPr>
                    </a:p>
                  </a:txBody>
                  <a:tcPr anchor="ctr">
                    <a:solidFill>
                      <a:srgbClr val="007137"/>
                    </a:solidFill>
                  </a:tcPr>
                </a:tc>
                <a:tc>
                  <a:txBody>
                    <a:bodyPr/>
                    <a:lstStyle/>
                    <a:p>
                      <a:pPr algn="ctr"/>
                      <a:endParaRPr lang="en-US" sz="2000" dirty="0">
                        <a:latin typeface="Avenir Next LT Pro Light"/>
                      </a:endParaRPr>
                    </a:p>
                  </a:txBody>
                  <a:tcPr anchor="ctr">
                    <a:solidFill>
                      <a:srgbClr val="00519F"/>
                    </a:solidFill>
                  </a:tcPr>
                </a:tc>
                <a:extLst>
                  <a:ext uri="{0D108BD9-81ED-4DB2-BD59-A6C34878D82A}">
                    <a16:rowId xmlns:a16="http://schemas.microsoft.com/office/drawing/2014/main" val="2433017318"/>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574029753"/>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267821016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376375977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3432597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2484638012"/>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155233896"/>
                  </a:ext>
                </a:extLst>
              </a:tr>
              <a:tr h="560479">
                <a:tc>
                  <a:txBody>
                    <a:bodyPr/>
                    <a:lstStyle/>
                    <a:p>
                      <a:pPr lvl="0" algn="ctr">
                        <a:buNone/>
                      </a:pPr>
                      <a:endParaRPr lang="en-US" dirty="0">
                        <a:latin typeface="Avenir Next LT Pro"/>
                      </a:endParaRPr>
                    </a:p>
                  </a:txBody>
                  <a:tcPr anchor="ctr">
                    <a:solidFill>
                      <a:schemeClr val="accent4">
                        <a:lumMod val="60000"/>
                        <a:lumOff val="40000"/>
                      </a:schemeClr>
                    </a:solidFill>
                  </a:tcPr>
                </a:tc>
                <a:tc>
                  <a:txBody>
                    <a:bodyPr/>
                    <a:lstStyle/>
                    <a:p>
                      <a:pPr lvl="0" algn="ctr">
                        <a:buNone/>
                      </a:pP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74322133"/>
                  </a:ext>
                </a:extLst>
              </a:tr>
            </a:tbl>
          </a:graphicData>
        </a:graphic>
      </p:graphicFrame>
    </p:spTree>
    <p:extLst>
      <p:ext uri="{BB962C8B-B14F-4D97-AF65-F5344CB8AC3E}">
        <p14:creationId xmlns:p14="http://schemas.microsoft.com/office/powerpoint/2010/main" val="553010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810F37-2025-42E5-A7EE-5B1A0F469C53}"/>
              </a:ext>
            </a:extLst>
          </p:cNvPr>
          <p:cNvSpPr>
            <a:spLocks noGrp="1"/>
          </p:cNvSpPr>
          <p:nvPr>
            <p:ph type="pic" idx="1"/>
          </p:nvPr>
        </p:nvSpPr>
        <p:spPr>
          <a:xfrm>
            <a:off x="6096000" y="1235413"/>
            <a:ext cx="6096000" cy="562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252933-DCEF-40DA-9244-ED7486B373EC}"/>
              </a:ext>
            </a:extLst>
          </p:cNvPr>
          <p:cNvSpPr>
            <a:spLocks noGrp="1"/>
          </p:cNvSpPr>
          <p:nvPr>
            <p:ph type="body" sz="half" idx="2"/>
          </p:nvPr>
        </p:nvSpPr>
        <p:spPr>
          <a:xfrm>
            <a:off x="839788" y="1663430"/>
            <a:ext cx="4452059" cy="47373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2">
            <a:extLst>
              <a:ext uri="{FF2B5EF4-FFF2-40B4-BE49-F238E27FC236}">
                <a16:creationId xmlns:a16="http://schemas.microsoft.com/office/drawing/2014/main" id="{32FA7DB5-54DD-4767-B1CB-575D384876C8}"/>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81719"/>
          <a:stretch/>
        </p:blipFill>
        <p:spPr bwMode="auto">
          <a:xfrm rot="10800000">
            <a:off x="0" y="1040859"/>
            <a:ext cx="12192000" cy="2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E00B009-C09F-42E9-B571-F77B3BE216EB}"/>
              </a:ext>
            </a:extLst>
          </p:cNvPr>
          <p:cNvSpPr>
            <a:spLocks noGrp="1"/>
          </p:cNvSpPr>
          <p:nvPr>
            <p:ph type="title"/>
          </p:nvPr>
        </p:nvSpPr>
        <p:spPr>
          <a:xfrm>
            <a:off x="838200" y="282102"/>
            <a:ext cx="10515600" cy="758758"/>
          </a:xfrm>
          <a:prstGeom prst="rect">
            <a:avLst/>
          </a:prstGeom>
        </p:spPr>
        <p:txBody>
          <a:bodyPr>
            <a:normAutofit/>
          </a:bodyPr>
          <a:lstStyle>
            <a:lvl1pPr>
              <a:defRPr sz="3200">
                <a:solidFill>
                  <a:srgbClr val="007137"/>
                </a:solidFill>
              </a:defRPr>
            </a:lvl1pPr>
          </a:lstStyle>
          <a:p>
            <a:r>
              <a:rPr lang="en-US" dirty="0"/>
              <a:t>Click to edit Master title style</a:t>
            </a:r>
          </a:p>
        </p:txBody>
      </p:sp>
    </p:spTree>
    <p:extLst>
      <p:ext uri="{BB962C8B-B14F-4D97-AF65-F5344CB8AC3E}">
        <p14:creationId xmlns:p14="http://schemas.microsoft.com/office/powerpoint/2010/main" val="172773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4" descr="A picture containing outdoor, person, bird, flying&#10;&#10;Description automatically generated">
            <a:extLst>
              <a:ext uri="{FF2B5EF4-FFF2-40B4-BE49-F238E27FC236}">
                <a16:creationId xmlns:a16="http://schemas.microsoft.com/office/drawing/2014/main" id="{12484D5F-0E1F-479E-8A48-8E403EDB6AB1}"/>
              </a:ext>
            </a:extLst>
          </p:cNvPr>
          <p:cNvPicPr>
            <a:picLocks noChangeAspect="1"/>
          </p:cNvPicPr>
          <p:nvPr userDrawn="1"/>
        </p:nvPicPr>
        <p:blipFill>
          <a:blip r:embed="rId2"/>
          <a:stretch>
            <a:fillRect/>
          </a:stretch>
        </p:blipFill>
        <p:spPr>
          <a:xfrm rot="10800000">
            <a:off x="-24243" y="398"/>
            <a:ext cx="12235542" cy="1254687"/>
          </a:xfrm>
          <a:prstGeom prst="rect">
            <a:avLst/>
          </a:prstGeom>
        </p:spPr>
      </p:pic>
      <p:sp>
        <p:nvSpPr>
          <p:cNvPr id="2" name="Title 1">
            <a:extLst>
              <a:ext uri="{FF2B5EF4-FFF2-40B4-BE49-F238E27FC236}">
                <a16:creationId xmlns:a16="http://schemas.microsoft.com/office/drawing/2014/main" id="{044B5079-3FB6-4E14-86D4-65DEDA913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FD6B1-358A-4832-88C0-665930839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3AF4E8-A7CC-4456-B290-C9CDE04A0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272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4" descr="A picture containing outdoor, person, bird, flying&#10;&#10;Description automatically generated">
            <a:extLst>
              <a:ext uri="{FF2B5EF4-FFF2-40B4-BE49-F238E27FC236}">
                <a16:creationId xmlns:a16="http://schemas.microsoft.com/office/drawing/2014/main" id="{3032DF48-CC97-4578-B0AE-2C5787087A7D}"/>
              </a:ext>
            </a:extLst>
          </p:cNvPr>
          <p:cNvPicPr>
            <a:picLocks noChangeAspect="1"/>
          </p:cNvPicPr>
          <p:nvPr userDrawn="1"/>
        </p:nvPicPr>
        <p:blipFill>
          <a:blip r:embed="rId2"/>
          <a:stretch>
            <a:fillRect/>
          </a:stretch>
        </p:blipFill>
        <p:spPr>
          <a:xfrm rot="10800000">
            <a:off x="-24243" y="398"/>
            <a:ext cx="12235542" cy="1254687"/>
          </a:xfrm>
          <a:prstGeom prst="rect">
            <a:avLst/>
          </a:prstGeom>
        </p:spPr>
      </p:pic>
      <p:sp>
        <p:nvSpPr>
          <p:cNvPr id="3" name="Text Placeholder 2">
            <a:extLst>
              <a:ext uri="{FF2B5EF4-FFF2-40B4-BE49-F238E27FC236}">
                <a16:creationId xmlns:a16="http://schemas.microsoft.com/office/drawing/2014/main" id="{14220B7B-50FE-406A-B782-E0106CE0EAE8}"/>
              </a:ext>
            </a:extLst>
          </p:cNvPr>
          <p:cNvSpPr>
            <a:spLocks noGrp="1"/>
          </p:cNvSpPr>
          <p:nvPr>
            <p:ph type="body" idx="1"/>
          </p:nvPr>
        </p:nvSpPr>
        <p:spPr>
          <a:xfrm>
            <a:off x="839788" y="1681163"/>
            <a:ext cx="5157787" cy="823912"/>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9EA1015-3CCC-4532-ABD6-4BB9CBCC3EB8}"/>
              </a:ext>
            </a:extLst>
          </p:cNvPr>
          <p:cNvSpPr>
            <a:spLocks noGrp="1"/>
          </p:cNvSpPr>
          <p:nvPr>
            <p:ph sz="half" idx="2" hasCustomPrompt="1"/>
          </p:nvPr>
        </p:nvSpPr>
        <p:spPr>
          <a:xfrm>
            <a:off x="839788" y="2505075"/>
            <a:ext cx="5157787" cy="3684588"/>
          </a:xfrm>
        </p:spPr>
        <p:txBody>
          <a:bodyPr>
            <a:normAutofit/>
          </a:bodyPr>
          <a:lstStyle>
            <a:lvl1pPr algn="ctr">
              <a:defRPr sz="2400">
                <a:solidFill>
                  <a:schemeClr val="tx1"/>
                </a:solidFill>
              </a:defRPr>
            </a:lvl1pPr>
            <a:lvl2pPr marL="457200" indent="0" algn="ctr">
              <a:buNone/>
              <a:defRPr sz="2000"/>
            </a:lvl2pPr>
            <a:lvl3pPr algn="l">
              <a:defRPr/>
            </a:lvl3pPr>
            <a:lvl4pPr algn="l">
              <a:defRPr/>
            </a:lvl4pPr>
            <a:lvl5pPr algn="l">
              <a:defRPr/>
            </a:lvl5pPr>
          </a:lstStyle>
          <a:p>
            <a:pPr lvl="1"/>
            <a:r>
              <a:rPr lang="en-US" dirty="0"/>
              <a:t>Second level</a:t>
            </a:r>
          </a:p>
        </p:txBody>
      </p:sp>
      <p:sp>
        <p:nvSpPr>
          <p:cNvPr id="5" name="Text Placeholder 4">
            <a:extLst>
              <a:ext uri="{FF2B5EF4-FFF2-40B4-BE49-F238E27FC236}">
                <a16:creationId xmlns:a16="http://schemas.microsoft.com/office/drawing/2014/main" id="{0C572C02-5691-4E6C-A658-C04B23CAB4FC}"/>
              </a:ext>
            </a:extLst>
          </p:cNvPr>
          <p:cNvSpPr>
            <a:spLocks noGrp="1"/>
          </p:cNvSpPr>
          <p:nvPr>
            <p:ph type="body" sz="quarter" idx="3"/>
          </p:nvPr>
        </p:nvSpPr>
        <p:spPr>
          <a:xfrm>
            <a:off x="6172200" y="1681163"/>
            <a:ext cx="5183188" cy="823912"/>
          </a:xfrm>
        </p:spPr>
        <p:txBody>
          <a:bodyPr anchor="b"/>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7C348BC-1245-4150-B9FB-F43D8A105201}"/>
              </a:ext>
            </a:extLst>
          </p:cNvPr>
          <p:cNvSpPr>
            <a:spLocks noGrp="1"/>
          </p:cNvSpPr>
          <p:nvPr>
            <p:ph sz="quarter" idx="4" hasCustomPrompt="1"/>
          </p:nvPr>
        </p:nvSpPr>
        <p:spPr>
          <a:xfrm>
            <a:off x="6172200" y="2505075"/>
            <a:ext cx="5183188" cy="3684588"/>
          </a:xfrm>
        </p:spPr>
        <p:txBody>
          <a:bodyPr>
            <a:normAutofit/>
          </a:bodyPr>
          <a:lstStyle>
            <a:lvl1pPr algn="ctr">
              <a:defRPr>
                <a:solidFill>
                  <a:schemeClr val="tx1"/>
                </a:solidFill>
              </a:defRPr>
            </a:lvl1pPr>
            <a:lvl2pPr marL="457200" indent="0" algn="ctr">
              <a:buNone/>
              <a:defRPr sz="2000"/>
            </a:lvl2pPr>
            <a:lvl3pPr marL="914400" indent="0" algn="ctr">
              <a:buNone/>
              <a:defRPr/>
            </a:lvl3pPr>
            <a:lvl4pPr marL="1371600" indent="0" algn="ctr">
              <a:buNone/>
              <a:defRPr/>
            </a:lvl4pPr>
            <a:lvl5pPr algn="ctr">
              <a:defRPr/>
            </a:lvl5pPr>
          </a:lstStyle>
          <a:p>
            <a:pPr lvl="1"/>
            <a:r>
              <a:rPr lang="en-US" dirty="0"/>
              <a:t>Second level</a:t>
            </a:r>
          </a:p>
        </p:txBody>
      </p:sp>
      <p:sp>
        <p:nvSpPr>
          <p:cNvPr id="9" name="Slide Number Placeholder 8">
            <a:extLst>
              <a:ext uri="{FF2B5EF4-FFF2-40B4-BE49-F238E27FC236}">
                <a16:creationId xmlns:a16="http://schemas.microsoft.com/office/drawing/2014/main" id="{C037B48E-B23B-461A-BE10-E8AB6ABCFC47}"/>
              </a:ext>
            </a:extLst>
          </p:cNvPr>
          <p:cNvSpPr>
            <a:spLocks noGrp="1"/>
          </p:cNvSpPr>
          <p:nvPr>
            <p:ph type="sldNum" sz="quarter" idx="12"/>
          </p:nvPr>
        </p:nvSpPr>
        <p:spPr>
          <a:xfrm>
            <a:off x="9281808" y="6487673"/>
            <a:ext cx="2743200" cy="228600"/>
          </a:xfrm>
          <a:prstGeom prst="rect">
            <a:avLst/>
          </a:prstGeom>
        </p:spPr>
        <p:txBody>
          <a:bodyPr/>
          <a:lstStyle>
            <a:lvl1pPr algn="r">
              <a:defRPr sz="1200">
                <a:solidFill>
                  <a:srgbClr val="00519F"/>
                </a:solidFill>
                <a:latin typeface="Avenir Next LT Pro" panose="020B0504020202020204" pitchFamily="34" charset="0"/>
              </a:defRPr>
            </a:lvl1pPr>
          </a:lstStyle>
          <a:p>
            <a:fld id="{B667530D-CE85-4C7B-9858-A424D88AACCD}" type="slidenum">
              <a:rPr lang="en-US" smtClean="0"/>
              <a:pPr/>
              <a:t>‹#›</a:t>
            </a:fld>
            <a:endParaRPr lang="en-US" dirty="0"/>
          </a:p>
        </p:txBody>
      </p:sp>
      <p:sp>
        <p:nvSpPr>
          <p:cNvPr id="12" name="Title 1">
            <a:extLst>
              <a:ext uri="{FF2B5EF4-FFF2-40B4-BE49-F238E27FC236}">
                <a16:creationId xmlns:a16="http://schemas.microsoft.com/office/drawing/2014/main" id="{642F88E2-4D88-4E03-82B4-55480A957098}"/>
              </a:ext>
            </a:extLst>
          </p:cNvPr>
          <p:cNvSpPr>
            <a:spLocks noGrp="1"/>
          </p:cNvSpPr>
          <p:nvPr>
            <p:ph type="title"/>
          </p:nvPr>
        </p:nvSpPr>
        <p:spPr>
          <a:xfrm>
            <a:off x="838200" y="282102"/>
            <a:ext cx="10515600" cy="758758"/>
          </a:xfrm>
        </p:spPr>
        <p:txBody>
          <a:bodyPr/>
          <a:lstStyle/>
          <a:p>
            <a:r>
              <a:rPr lang="en-US"/>
              <a:t>Click to edit Master title style</a:t>
            </a:r>
          </a:p>
        </p:txBody>
      </p:sp>
    </p:spTree>
    <p:extLst>
      <p:ext uri="{BB962C8B-B14F-4D97-AF65-F5344CB8AC3E}">
        <p14:creationId xmlns:p14="http://schemas.microsoft.com/office/powerpoint/2010/main" val="49086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4" descr="A picture containing outdoor, person, bird, flying&#10;&#10;Description automatically generated">
            <a:extLst>
              <a:ext uri="{FF2B5EF4-FFF2-40B4-BE49-F238E27FC236}">
                <a16:creationId xmlns:a16="http://schemas.microsoft.com/office/drawing/2014/main" id="{13D08873-CDBE-4EB4-95F4-671A672849BF}"/>
              </a:ext>
            </a:extLst>
          </p:cNvPr>
          <p:cNvPicPr>
            <a:picLocks noChangeAspect="1"/>
          </p:cNvPicPr>
          <p:nvPr userDrawn="1"/>
        </p:nvPicPr>
        <p:blipFill>
          <a:blip r:embed="rId2"/>
          <a:stretch>
            <a:fillRect/>
          </a:stretch>
        </p:blipFill>
        <p:spPr>
          <a:xfrm rot="10800000">
            <a:off x="-24243" y="398"/>
            <a:ext cx="12235542" cy="1254687"/>
          </a:xfrm>
          <a:prstGeom prst="rect">
            <a:avLst/>
          </a:prstGeom>
        </p:spPr>
      </p:pic>
      <p:sp>
        <p:nvSpPr>
          <p:cNvPr id="2" name="Title 1">
            <a:extLst>
              <a:ext uri="{FF2B5EF4-FFF2-40B4-BE49-F238E27FC236}">
                <a16:creationId xmlns:a16="http://schemas.microsoft.com/office/drawing/2014/main" id="{445A7811-6C8E-4138-8D78-BBB1ABDD5F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890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4" descr="A picture containing outdoor, person, bird, flying&#10;&#10;Description automatically generated">
            <a:extLst>
              <a:ext uri="{FF2B5EF4-FFF2-40B4-BE49-F238E27FC236}">
                <a16:creationId xmlns:a16="http://schemas.microsoft.com/office/drawing/2014/main" id="{8B257680-D0F3-44B1-9C23-93E5FB93F4ED}"/>
              </a:ext>
            </a:extLst>
          </p:cNvPr>
          <p:cNvPicPr>
            <a:picLocks noChangeAspect="1"/>
          </p:cNvPicPr>
          <p:nvPr userDrawn="1"/>
        </p:nvPicPr>
        <p:blipFill>
          <a:blip r:embed="rId2"/>
          <a:stretch>
            <a:fillRect/>
          </a:stretch>
        </p:blipFill>
        <p:spPr>
          <a:xfrm rot="10800000">
            <a:off x="-24243" y="398"/>
            <a:ext cx="12235542" cy="1254687"/>
          </a:xfrm>
          <a:prstGeom prst="rect">
            <a:avLst/>
          </a:prstGeom>
        </p:spPr>
      </p:pic>
      <p:sp>
        <p:nvSpPr>
          <p:cNvPr id="5" name="Title 1">
            <a:extLst>
              <a:ext uri="{FF2B5EF4-FFF2-40B4-BE49-F238E27FC236}">
                <a16:creationId xmlns:a16="http://schemas.microsoft.com/office/drawing/2014/main" id="{12D30B6E-C9D2-4EED-9834-0C2DDE9FE61E}"/>
              </a:ext>
            </a:extLst>
          </p:cNvPr>
          <p:cNvSpPr>
            <a:spLocks noGrp="1"/>
          </p:cNvSpPr>
          <p:nvPr>
            <p:ph type="title"/>
          </p:nvPr>
        </p:nvSpPr>
        <p:spPr>
          <a:xfrm>
            <a:off x="838200" y="282102"/>
            <a:ext cx="10515600" cy="758758"/>
          </a:xfrm>
        </p:spPr>
        <p:txBody>
          <a:bodyPr/>
          <a:lstStyle>
            <a:lvl1pPr>
              <a:defRPr>
                <a:solidFill>
                  <a:schemeClr val="bg1"/>
                </a:solidFill>
              </a:defRPr>
            </a:lvl1pPr>
          </a:lstStyle>
          <a:p>
            <a:r>
              <a:rPr lang="en-US" dirty="0"/>
              <a:t>Click to edit Master title style</a:t>
            </a:r>
          </a:p>
        </p:txBody>
      </p:sp>
      <p:graphicFrame>
        <p:nvGraphicFramePr>
          <p:cNvPr id="6" name="Table 8">
            <a:extLst>
              <a:ext uri="{FF2B5EF4-FFF2-40B4-BE49-F238E27FC236}">
                <a16:creationId xmlns:a16="http://schemas.microsoft.com/office/drawing/2014/main" id="{EF07D2CD-9F7D-4662-8747-44D634F0C1F2}"/>
              </a:ext>
            </a:extLst>
          </p:cNvPr>
          <p:cNvGraphicFramePr>
            <a:graphicFrameLocks noGrp="1"/>
          </p:cNvGraphicFramePr>
          <p:nvPr userDrawn="1">
            <p:extLst>
              <p:ext uri="{D42A27DB-BD31-4B8C-83A1-F6EECF244321}">
                <p14:modId xmlns:p14="http://schemas.microsoft.com/office/powerpoint/2010/main" val="4162203328"/>
              </p:ext>
            </p:extLst>
          </p:nvPr>
        </p:nvGraphicFramePr>
        <p:xfrm>
          <a:off x="1001949" y="1712685"/>
          <a:ext cx="10192926" cy="4483832"/>
        </p:xfrm>
        <a:graphic>
          <a:graphicData uri="http://schemas.openxmlformats.org/drawingml/2006/table">
            <a:tbl>
              <a:tblPr firstRow="1" bandRow="1">
                <a:tableStyleId>{5C22544A-7EE6-4342-B048-85BDC9FD1C3A}</a:tableStyleId>
              </a:tblPr>
              <a:tblGrid>
                <a:gridCol w="5086793">
                  <a:extLst>
                    <a:ext uri="{9D8B030D-6E8A-4147-A177-3AD203B41FA5}">
                      <a16:colId xmlns:a16="http://schemas.microsoft.com/office/drawing/2014/main" val="4069280755"/>
                    </a:ext>
                  </a:extLst>
                </a:gridCol>
                <a:gridCol w="5106133">
                  <a:extLst>
                    <a:ext uri="{9D8B030D-6E8A-4147-A177-3AD203B41FA5}">
                      <a16:colId xmlns:a16="http://schemas.microsoft.com/office/drawing/2014/main" val="3734694930"/>
                    </a:ext>
                  </a:extLst>
                </a:gridCol>
              </a:tblGrid>
              <a:tr h="560479">
                <a:tc>
                  <a:txBody>
                    <a:bodyPr/>
                    <a:lstStyle/>
                    <a:p>
                      <a:pPr algn="ctr"/>
                      <a:endParaRPr lang="en-US" sz="2000" dirty="0">
                        <a:latin typeface="Avenir Next LT Pro Light"/>
                      </a:endParaRPr>
                    </a:p>
                  </a:txBody>
                  <a:tcPr anchor="ctr">
                    <a:solidFill>
                      <a:srgbClr val="007137"/>
                    </a:solidFill>
                  </a:tcPr>
                </a:tc>
                <a:tc>
                  <a:txBody>
                    <a:bodyPr/>
                    <a:lstStyle/>
                    <a:p>
                      <a:pPr algn="ctr"/>
                      <a:endParaRPr lang="en-US" sz="2000" dirty="0">
                        <a:latin typeface="Avenir Next LT Pro Light"/>
                      </a:endParaRPr>
                    </a:p>
                  </a:txBody>
                  <a:tcPr anchor="ctr">
                    <a:solidFill>
                      <a:srgbClr val="00519F"/>
                    </a:solidFill>
                  </a:tcPr>
                </a:tc>
                <a:extLst>
                  <a:ext uri="{0D108BD9-81ED-4DB2-BD59-A6C34878D82A}">
                    <a16:rowId xmlns:a16="http://schemas.microsoft.com/office/drawing/2014/main" val="2433017318"/>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574029753"/>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267821016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376375977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34325971"/>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2484638012"/>
                  </a:ext>
                </a:extLst>
              </a:tr>
              <a:tr h="560479">
                <a:tc>
                  <a:txBody>
                    <a:bodyPr/>
                    <a:lstStyle/>
                    <a:p>
                      <a:pPr algn="ctr"/>
                      <a:endParaRPr lang="en-US" dirty="0">
                        <a:latin typeface="Avenir Next LT Pro"/>
                      </a:endParaRPr>
                    </a:p>
                  </a:txBody>
                  <a:tcPr anchor="ctr">
                    <a:solidFill>
                      <a:schemeClr val="accent4">
                        <a:lumMod val="60000"/>
                        <a:lumOff val="40000"/>
                      </a:schemeClr>
                    </a:solidFill>
                  </a:tcPr>
                </a:tc>
                <a:tc>
                  <a:txBody>
                    <a:bodyPr/>
                    <a:lstStyle/>
                    <a:p>
                      <a:pPr algn="ct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155233896"/>
                  </a:ext>
                </a:extLst>
              </a:tr>
              <a:tr h="560479">
                <a:tc>
                  <a:txBody>
                    <a:bodyPr/>
                    <a:lstStyle/>
                    <a:p>
                      <a:pPr lvl="0" algn="ctr">
                        <a:buNone/>
                      </a:pPr>
                      <a:endParaRPr lang="en-US" dirty="0">
                        <a:latin typeface="Avenir Next LT Pro"/>
                      </a:endParaRPr>
                    </a:p>
                  </a:txBody>
                  <a:tcPr anchor="ctr">
                    <a:solidFill>
                      <a:schemeClr val="accent4">
                        <a:lumMod val="60000"/>
                        <a:lumOff val="40000"/>
                      </a:schemeClr>
                    </a:solidFill>
                  </a:tcPr>
                </a:tc>
                <a:tc>
                  <a:txBody>
                    <a:bodyPr/>
                    <a:lstStyle/>
                    <a:p>
                      <a:pPr lvl="0" algn="ctr">
                        <a:buNone/>
                      </a:pPr>
                      <a:endParaRPr lang="en-US" dirty="0">
                        <a:latin typeface="Avenir Next LT Pro"/>
                      </a:endParaRPr>
                    </a:p>
                  </a:txBody>
                  <a:tcPr anchor="ctr">
                    <a:solidFill>
                      <a:schemeClr val="accent3">
                        <a:lumMod val="40000"/>
                        <a:lumOff val="60000"/>
                      </a:schemeClr>
                    </a:solidFill>
                  </a:tcPr>
                </a:tc>
                <a:extLst>
                  <a:ext uri="{0D108BD9-81ED-4DB2-BD59-A6C34878D82A}">
                    <a16:rowId xmlns:a16="http://schemas.microsoft.com/office/drawing/2014/main" val="174322133"/>
                  </a:ext>
                </a:extLst>
              </a:tr>
            </a:tbl>
          </a:graphicData>
        </a:graphic>
      </p:graphicFrame>
    </p:spTree>
    <p:extLst>
      <p:ext uri="{BB962C8B-B14F-4D97-AF65-F5344CB8AC3E}">
        <p14:creationId xmlns:p14="http://schemas.microsoft.com/office/powerpoint/2010/main" val="124900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4" descr="A picture containing outdoor, person, bird, flying&#10;&#10;Description automatically generated">
            <a:extLst>
              <a:ext uri="{FF2B5EF4-FFF2-40B4-BE49-F238E27FC236}">
                <a16:creationId xmlns:a16="http://schemas.microsoft.com/office/drawing/2014/main" id="{5B9B2019-6E17-43FC-8846-AA54FD327B70}"/>
              </a:ext>
            </a:extLst>
          </p:cNvPr>
          <p:cNvPicPr>
            <a:picLocks noChangeAspect="1"/>
          </p:cNvPicPr>
          <p:nvPr userDrawn="1"/>
        </p:nvPicPr>
        <p:blipFill>
          <a:blip r:embed="rId2"/>
          <a:stretch>
            <a:fillRect/>
          </a:stretch>
        </p:blipFill>
        <p:spPr>
          <a:xfrm rot="10800000">
            <a:off x="-24243" y="398"/>
            <a:ext cx="12235542" cy="1254687"/>
          </a:xfrm>
          <a:prstGeom prst="rect">
            <a:avLst/>
          </a:prstGeom>
        </p:spPr>
      </p:pic>
      <p:sp>
        <p:nvSpPr>
          <p:cNvPr id="3" name="Picture Placeholder 2">
            <a:extLst>
              <a:ext uri="{FF2B5EF4-FFF2-40B4-BE49-F238E27FC236}">
                <a16:creationId xmlns:a16="http://schemas.microsoft.com/office/drawing/2014/main" id="{7E810F37-2025-42E5-A7EE-5B1A0F469C53}"/>
              </a:ext>
            </a:extLst>
          </p:cNvPr>
          <p:cNvSpPr>
            <a:spLocks noGrp="1"/>
          </p:cNvSpPr>
          <p:nvPr>
            <p:ph type="pic" idx="1"/>
          </p:nvPr>
        </p:nvSpPr>
        <p:spPr>
          <a:xfrm>
            <a:off x="6096000" y="1235413"/>
            <a:ext cx="6096000" cy="562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252933-DCEF-40DA-9244-ED7486B373EC}"/>
              </a:ext>
            </a:extLst>
          </p:cNvPr>
          <p:cNvSpPr>
            <a:spLocks noGrp="1"/>
          </p:cNvSpPr>
          <p:nvPr>
            <p:ph type="body" sz="half" idx="2"/>
          </p:nvPr>
        </p:nvSpPr>
        <p:spPr>
          <a:xfrm>
            <a:off x="839788" y="1663430"/>
            <a:ext cx="4452059" cy="47373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B4B70BB7-5586-4F9A-ADC9-44FC63ACBF9A}"/>
              </a:ext>
            </a:extLst>
          </p:cNvPr>
          <p:cNvSpPr>
            <a:spLocks noGrp="1"/>
          </p:cNvSpPr>
          <p:nvPr>
            <p:ph type="title"/>
          </p:nvPr>
        </p:nvSpPr>
        <p:spPr>
          <a:xfrm>
            <a:off x="838200" y="282102"/>
            <a:ext cx="10515600" cy="758758"/>
          </a:xfrm>
        </p:spPr>
        <p:txBody>
          <a:bodyPr/>
          <a:lstStyle/>
          <a:p>
            <a:r>
              <a:rPr lang="en-US"/>
              <a:t>Click to edit Master title style</a:t>
            </a:r>
          </a:p>
        </p:txBody>
      </p:sp>
    </p:spTree>
    <p:extLst>
      <p:ext uri="{BB962C8B-B14F-4D97-AF65-F5344CB8AC3E}">
        <p14:creationId xmlns:p14="http://schemas.microsoft.com/office/powerpoint/2010/main" val="182904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76A5-D62F-45C4-BB21-67C85E7C08B0}"/>
              </a:ext>
            </a:extLst>
          </p:cNvPr>
          <p:cNvSpPr>
            <a:spLocks noGrp="1"/>
          </p:cNvSpPr>
          <p:nvPr>
            <p:ph type="title"/>
          </p:nvPr>
        </p:nvSpPr>
        <p:spPr/>
        <p:txBody>
          <a:bodyPr>
            <a:normAutofit/>
          </a:bodyPr>
          <a:lstStyle>
            <a:lvl1pPr>
              <a:defRPr sz="3200">
                <a:solidFill>
                  <a:srgbClr val="00519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60F750-A1F1-449E-8474-C0F6483B2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4" descr="A picture containing outdoor, person, bird, flying&#10;&#10;Description automatically generated">
            <a:extLst>
              <a:ext uri="{FF2B5EF4-FFF2-40B4-BE49-F238E27FC236}">
                <a16:creationId xmlns:a16="http://schemas.microsoft.com/office/drawing/2014/main" id="{F4BD67C2-1D2F-4495-B3EF-ABBB067D23DB}"/>
              </a:ext>
            </a:extLst>
          </p:cNvPr>
          <p:cNvPicPr>
            <a:picLocks noChangeAspect="1"/>
          </p:cNvPicPr>
          <p:nvPr userDrawn="1"/>
        </p:nvPicPr>
        <p:blipFill>
          <a:blip r:embed="rId2"/>
          <a:stretch>
            <a:fillRect/>
          </a:stretch>
        </p:blipFill>
        <p:spPr>
          <a:xfrm rot="10800000">
            <a:off x="-19456" y="1045426"/>
            <a:ext cx="12213771" cy="209659"/>
          </a:xfrm>
          <a:prstGeom prst="rect">
            <a:avLst/>
          </a:prstGeom>
        </p:spPr>
      </p:pic>
    </p:spTree>
    <p:extLst>
      <p:ext uri="{BB962C8B-B14F-4D97-AF65-F5344CB8AC3E}">
        <p14:creationId xmlns:p14="http://schemas.microsoft.com/office/powerpoint/2010/main" val="299506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FD6B1-358A-4832-88C0-665930839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3AF4E8-A7CC-4456-B290-C9CDE04A0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4" descr="A picture containing outdoor, person, bird, flying&#10;&#10;Description automatically generated">
            <a:extLst>
              <a:ext uri="{FF2B5EF4-FFF2-40B4-BE49-F238E27FC236}">
                <a16:creationId xmlns:a16="http://schemas.microsoft.com/office/drawing/2014/main" id="{CA343B2A-A700-414F-B4DD-1F17636BD682}"/>
              </a:ext>
            </a:extLst>
          </p:cNvPr>
          <p:cNvPicPr>
            <a:picLocks noChangeAspect="1"/>
          </p:cNvPicPr>
          <p:nvPr userDrawn="1"/>
        </p:nvPicPr>
        <p:blipFill>
          <a:blip r:embed="rId2"/>
          <a:stretch>
            <a:fillRect/>
          </a:stretch>
        </p:blipFill>
        <p:spPr>
          <a:xfrm rot="10800000">
            <a:off x="-19456" y="1045426"/>
            <a:ext cx="12213771" cy="209659"/>
          </a:xfrm>
          <a:prstGeom prst="rect">
            <a:avLst/>
          </a:prstGeom>
        </p:spPr>
      </p:pic>
      <p:sp>
        <p:nvSpPr>
          <p:cNvPr id="7" name="Title 1">
            <a:extLst>
              <a:ext uri="{FF2B5EF4-FFF2-40B4-BE49-F238E27FC236}">
                <a16:creationId xmlns:a16="http://schemas.microsoft.com/office/drawing/2014/main" id="{470C172A-3F1B-4A8B-A04C-721686A22448}"/>
              </a:ext>
            </a:extLst>
          </p:cNvPr>
          <p:cNvSpPr>
            <a:spLocks noGrp="1"/>
          </p:cNvSpPr>
          <p:nvPr>
            <p:ph type="title"/>
          </p:nvPr>
        </p:nvSpPr>
        <p:spPr>
          <a:xfrm>
            <a:off x="838200" y="282102"/>
            <a:ext cx="10515600" cy="758758"/>
          </a:xfrm>
        </p:spPr>
        <p:txBody>
          <a:bodyPr>
            <a:normAutofit/>
          </a:bodyPr>
          <a:lstStyle>
            <a:lvl1pPr>
              <a:defRPr sz="3200">
                <a:solidFill>
                  <a:srgbClr val="00519F"/>
                </a:solidFill>
              </a:defRPr>
            </a:lvl1pPr>
          </a:lstStyle>
          <a:p>
            <a:r>
              <a:rPr lang="en-US" dirty="0"/>
              <a:t>Click to edit Master title style</a:t>
            </a:r>
          </a:p>
        </p:txBody>
      </p:sp>
    </p:spTree>
    <p:extLst>
      <p:ext uri="{BB962C8B-B14F-4D97-AF65-F5344CB8AC3E}">
        <p14:creationId xmlns:p14="http://schemas.microsoft.com/office/powerpoint/2010/main" val="204409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8C7DD9-02E4-4809-BBB2-639ADAA135FF}"/>
              </a:ext>
            </a:extLst>
          </p:cNvPr>
          <p:cNvSpPr>
            <a:spLocks noGrp="1"/>
          </p:cNvSpPr>
          <p:nvPr>
            <p:ph type="title"/>
          </p:nvPr>
        </p:nvSpPr>
        <p:spPr>
          <a:xfrm>
            <a:off x="838200" y="282102"/>
            <a:ext cx="10515600" cy="7587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9CC1D07-BD5E-4050-955B-7BD1A90DB66D}"/>
              </a:ext>
            </a:extLst>
          </p:cNvPr>
          <p:cNvSpPr>
            <a:spLocks noGrp="1"/>
          </p:cNvSpPr>
          <p:nvPr>
            <p:ph type="body" idx="1"/>
          </p:nvPr>
        </p:nvSpPr>
        <p:spPr>
          <a:xfrm>
            <a:off x="838200" y="1536791"/>
            <a:ext cx="10515600" cy="46401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10;&#10;Description automatically generated">
            <a:extLst>
              <a:ext uri="{FF2B5EF4-FFF2-40B4-BE49-F238E27FC236}">
                <a16:creationId xmlns:a16="http://schemas.microsoft.com/office/drawing/2014/main" id="{0EF084C1-A624-4002-A353-859B79589BB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651518" y="6212593"/>
            <a:ext cx="1177282" cy="363305"/>
          </a:xfrm>
          <a:prstGeom prst="rect">
            <a:avLst/>
          </a:prstGeom>
        </p:spPr>
      </p:pic>
    </p:spTree>
    <p:extLst>
      <p:ext uri="{BB962C8B-B14F-4D97-AF65-F5344CB8AC3E}">
        <p14:creationId xmlns:p14="http://schemas.microsoft.com/office/powerpoint/2010/main" val="816802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000" kern="1200">
          <a:solidFill>
            <a:schemeClr val="bg1"/>
          </a:solidFill>
          <a:latin typeface="Avenir Next LT Pro Light" panose="020B03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519F"/>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8C7DD9-02E4-4809-BBB2-639ADAA135FF}"/>
              </a:ext>
            </a:extLst>
          </p:cNvPr>
          <p:cNvSpPr>
            <a:spLocks noGrp="1"/>
          </p:cNvSpPr>
          <p:nvPr>
            <p:ph type="title"/>
          </p:nvPr>
        </p:nvSpPr>
        <p:spPr>
          <a:xfrm>
            <a:off x="838200" y="282102"/>
            <a:ext cx="10515600" cy="7587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9CC1D07-BD5E-4050-955B-7BD1A90DB66D}"/>
              </a:ext>
            </a:extLst>
          </p:cNvPr>
          <p:cNvSpPr>
            <a:spLocks noGrp="1"/>
          </p:cNvSpPr>
          <p:nvPr>
            <p:ph type="body" idx="1"/>
          </p:nvPr>
        </p:nvSpPr>
        <p:spPr>
          <a:xfrm>
            <a:off x="838200" y="1536791"/>
            <a:ext cx="10515600" cy="46401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Logo&#10;&#10;Description automatically generated">
            <a:extLst>
              <a:ext uri="{FF2B5EF4-FFF2-40B4-BE49-F238E27FC236}">
                <a16:creationId xmlns:a16="http://schemas.microsoft.com/office/drawing/2014/main" id="{E638608D-4456-4411-93D8-7FDE018A57A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651518" y="6212593"/>
            <a:ext cx="1177282" cy="363305"/>
          </a:xfrm>
          <a:prstGeom prst="rect">
            <a:avLst/>
          </a:prstGeom>
        </p:spPr>
      </p:pic>
    </p:spTree>
    <p:extLst>
      <p:ext uri="{BB962C8B-B14F-4D97-AF65-F5344CB8AC3E}">
        <p14:creationId xmlns:p14="http://schemas.microsoft.com/office/powerpoint/2010/main" val="63250706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000" kern="1200">
          <a:solidFill>
            <a:schemeClr val="bg1"/>
          </a:solidFill>
          <a:latin typeface="Avenir Next LT Pro Light" panose="020B03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7137"/>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rs.gov/forms-pubs/about-form-104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rs.gov/irb/2022-52_IRB#REV-PROC-2022-4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fdc.energy.gov/laws/electric-vehicles-for-tax-cred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nergy.gov/policy/articles/making-our-homes-more-efficient-clean-energy-tax-credits-consume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nergy.gov/policy/articles/making-our-homes-more-efficient-clean-energy-tax-credits-consume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rs.gov/pub/taxpros/fs-2022-40.pdf" TargetMode="External"/><Relationship Id="rId2" Type="http://schemas.openxmlformats.org/officeDocument/2006/relationships/hyperlink" Target="https://www.irs.gov/credits-deductions/residential-clean-energy-cred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ueleconomy.gov/feg/tax2023.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08F27-DDFE-4BDF-A3BC-78E498C9775A}"/>
              </a:ext>
            </a:extLst>
          </p:cNvPr>
          <p:cNvSpPr>
            <a:spLocks noGrp="1"/>
          </p:cNvSpPr>
          <p:nvPr>
            <p:ph type="ctrTitle"/>
          </p:nvPr>
        </p:nvSpPr>
        <p:spPr/>
        <p:txBody>
          <a:bodyPr/>
          <a:lstStyle/>
          <a:p>
            <a:r>
              <a:rPr lang="en-US" dirty="0"/>
              <a:t>Have you completed your tax to do list?</a:t>
            </a:r>
            <a:br>
              <a:rPr lang="en-US" dirty="0"/>
            </a:br>
            <a:r>
              <a:rPr lang="en-US" dirty="0"/>
              <a:t>Last minute planning for 2023</a:t>
            </a:r>
          </a:p>
        </p:txBody>
      </p:sp>
      <p:sp>
        <p:nvSpPr>
          <p:cNvPr id="3" name="Subtitle 2">
            <a:extLst>
              <a:ext uri="{FF2B5EF4-FFF2-40B4-BE49-F238E27FC236}">
                <a16:creationId xmlns:a16="http://schemas.microsoft.com/office/drawing/2014/main" id="{E6207260-B3EC-4781-BF36-5A7429CC1658}"/>
              </a:ext>
            </a:extLst>
          </p:cNvPr>
          <p:cNvSpPr>
            <a:spLocks noGrp="1"/>
          </p:cNvSpPr>
          <p:nvPr>
            <p:ph type="subTitle" idx="1"/>
          </p:nvPr>
        </p:nvSpPr>
        <p:spPr/>
        <p:txBody>
          <a:bodyPr/>
          <a:lstStyle/>
          <a:p>
            <a:r>
              <a:rPr lang="en-US" dirty="0"/>
              <a:t>Presented by  Todd Koch, CPA, MBT, CFP® </a:t>
            </a:r>
          </a:p>
        </p:txBody>
      </p:sp>
      <p:pic>
        <p:nvPicPr>
          <p:cNvPr id="5" name="Picture 4">
            <a:extLst>
              <a:ext uri="{FF2B5EF4-FFF2-40B4-BE49-F238E27FC236}">
                <a16:creationId xmlns:a16="http://schemas.microsoft.com/office/drawing/2014/main" id="{D541B616-19C2-4B09-976B-993BF016B10D}"/>
              </a:ext>
            </a:extLst>
          </p:cNvPr>
          <p:cNvPicPr>
            <a:picLocks noChangeAspect="1"/>
          </p:cNvPicPr>
          <p:nvPr/>
        </p:nvPicPr>
        <p:blipFill>
          <a:blip r:embed="rId2"/>
          <a:stretch>
            <a:fillRect/>
          </a:stretch>
        </p:blipFill>
        <p:spPr>
          <a:xfrm>
            <a:off x="0" y="1296392"/>
            <a:ext cx="12304373" cy="5561608"/>
          </a:xfrm>
          <a:prstGeom prst="rect">
            <a:avLst/>
          </a:prstGeom>
        </p:spPr>
      </p:pic>
    </p:spTree>
    <p:extLst>
      <p:ext uri="{BB962C8B-B14F-4D97-AF65-F5344CB8AC3E}">
        <p14:creationId xmlns:p14="http://schemas.microsoft.com/office/powerpoint/2010/main" val="410281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58"/>
            <a:ext cx="10515600" cy="758758"/>
          </a:xfrm>
        </p:spPr>
        <p:txBody>
          <a:bodyPr>
            <a:normAutofit/>
          </a:bodyPr>
          <a:lstStyle/>
          <a:p>
            <a:r>
              <a:rPr lang="en-US" b="1" dirty="0">
                <a:effectLst/>
                <a:ea typeface="Times New Roman" panose="02020603050405020304" pitchFamily="18" charset="0"/>
                <a:cs typeface="Times New Roman" panose="02020603050405020304" pitchFamily="18" charset="0"/>
              </a:rPr>
              <a:t>Who Qualifies</a:t>
            </a:r>
            <a:endParaRPr lang="en-US" dirty="0"/>
          </a:p>
        </p:txBody>
      </p:sp>
      <p:sp>
        <p:nvSpPr>
          <p:cNvPr id="3" name="Content Placeholder 2"/>
          <p:cNvSpPr>
            <a:spLocks noGrp="1"/>
          </p:cNvSpPr>
          <p:nvPr>
            <p:ph idx="1"/>
          </p:nvPr>
        </p:nvSpPr>
        <p:spPr/>
        <p:txBody>
          <a:bodyPr>
            <a:normAutofit fontScale="92500" lnSpcReduction="20000"/>
          </a:bodyPr>
          <a:lstStyle/>
          <a:p>
            <a:pPr marL="0" marR="0">
              <a:lnSpc>
                <a:spcPct val="107000"/>
              </a:lnSpc>
              <a:spcBef>
                <a:spcPts val="0"/>
              </a:spcBef>
              <a:spcAft>
                <a:spcPts val="750"/>
              </a:spcAf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The credit is available to individuals and their businesses.</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To qualify, you must:</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Buy it for your own use, not for resale</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Use it primarily in the U.S.</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In addition, your modified adjusted gross income (AGI) may not exceed:</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$300,000 for married couples filing jointly</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$225,000 for heads of households</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$150,000 for all other filers</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You can use your modified AGI from the year you take delivery of the vehicle or the year before, whichever is less. If your modified AGI is below the threshold in one of the two years, you can claim the credit. Your modified AGI is the amount from line 11 of your </a:t>
            </a:r>
            <a:r>
              <a:rPr lang="en-US" sz="1800" u="none" strike="noStrike" dirty="0">
                <a:effectLst/>
                <a:latin typeface="Avenir Next LT Pro Light" panose="020B03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Form 1040</a:t>
            </a: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 plus:</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Any amount on line 45 or line 50 of Form 2555, Foreign Earned Income.</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Any amount excluded from gross income because it was received from sources in Puerto Rico or American Samoa.</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effectLst/>
                <a:latin typeface="Avenir Next LT Pro Light" panose="020B0304020202020204" pitchFamily="34" charset="0"/>
                <a:ea typeface="Times New Roman" panose="02020603050405020304" pitchFamily="18" charset="0"/>
                <a:cs typeface="Times New Roman" panose="02020603050405020304" pitchFamily="18" charset="0"/>
              </a:rPr>
              <a:t>The credit is nonrefundable, so you can't get back more on the credit than you owe in taxes. You can't apply any excess credit to future tax years.</a:t>
            </a:r>
            <a:endParaRPr lang="en-US" sz="1800"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7736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Vehicles</a:t>
            </a:r>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750"/>
              </a:spcAft>
            </a:pP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To qualify, a vehicle must:</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Have a battery capacity of at least 7 kilowatt hours</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Have a gross vehicle weight rating of less than 14,000 pounds</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Be made by a qualified manufacturer.</a:t>
            </a:r>
            <a:b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b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Note that fuel cell vehicles do not need to be made by a qualified manufacturer to be eligible. See </a:t>
            </a:r>
            <a:r>
              <a:rPr lang="en-US" sz="2000" u="none" strike="noStrike" dirty="0">
                <a:effectLst/>
                <a:latin typeface="Avenir Next LT Pro Light" panose="020B0304020202020204" pitchFamily="34" charset="0"/>
                <a:ea typeface="Times New Roman" panose="02020603050405020304" pitchFamily="18" charset="0"/>
                <a:cs typeface="Times New Roman" panose="02020603050405020304" pitchFamily="18" charset="0"/>
                <a:hlinkClick r:id="rId2" tooltip="Internal Revenue Bulletin: 2022-52">
                  <a:extLst>
                    <a:ext uri="{A12FA001-AC4F-418D-AE19-62706E023703}">
                      <ahyp:hlinkClr xmlns:ahyp="http://schemas.microsoft.com/office/drawing/2018/hyperlinkcolor" xmlns="" val="tx"/>
                    </a:ext>
                  </a:extLst>
                </a:hlinkClick>
              </a:rPr>
              <a:t>Rev. Proc. 2022-42</a:t>
            </a: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 for more detailed guidance.</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The sale qualifies only if:</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You buy the vehicle new. </a:t>
            </a:r>
            <a:r>
              <a:rPr lang="en-US" sz="2000" i="1" dirty="0">
                <a:effectLst/>
                <a:latin typeface="Avenir Next LT Pro Light" panose="020B0304020202020204" pitchFamily="34" charset="0"/>
                <a:ea typeface="Times New Roman" panose="02020603050405020304" pitchFamily="18" charset="0"/>
                <a:cs typeface="Times New Roman" panose="02020603050405020304" pitchFamily="18" charset="0"/>
              </a:rPr>
              <a:t>New</a:t>
            </a: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 means it hasn't previously been purchased, registered, titled, or used for any purpose.</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The seller reports required information to you at the time of sale and to the IRS. Sellers are required to report your name and taxpayer identification number to the IRS for you to be eligible to claim the credit.</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4862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Assembly Requirement</a:t>
            </a:r>
          </a:p>
        </p:txBody>
      </p:sp>
      <p:sp>
        <p:nvSpPr>
          <p:cNvPr id="3" name="Content Placeholder 2"/>
          <p:cNvSpPr>
            <a:spLocks noGrp="1"/>
          </p:cNvSpPr>
          <p:nvPr>
            <p:ph idx="1"/>
          </p:nvPr>
        </p:nvSpPr>
        <p:spPr>
          <a:xfrm>
            <a:off x="551597" y="1345721"/>
            <a:ext cx="10515600" cy="4640172"/>
          </a:xfrm>
        </p:spPr>
        <p:txBody>
          <a:bodyPr/>
          <a:lstStyle/>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The vehicle must undergo final assembly in North America.</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You can find your vehicle's weight, battery capacity, final assembly location (listed as “final assembly point”) and VIN on the vehicle's window sticker.</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To check online if a specific vehicle meets the requirements for final assembly location, go to the Department of Energy's page on </a:t>
            </a:r>
            <a:r>
              <a:rPr lang="en-US" u="none" strike="noStrike" dirty="0">
                <a:effectLst/>
                <a:latin typeface="Avenir Next LT Pro Light" panose="020B03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Electric Vehicles with Final Assembly in North America</a:t>
            </a: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 and use the VIN Decoder tool under "Specific Assembly Location Based on VIN."</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US" dirty="0">
              <a:latin typeface="Avenir Next LT Pro Light" panose="020B0304020202020204" pitchFamily="34" charset="0"/>
            </a:endParaRPr>
          </a:p>
          <a:p>
            <a:endParaRPr lang="en-US" dirty="0"/>
          </a:p>
        </p:txBody>
      </p:sp>
    </p:spTree>
    <p:extLst>
      <p:ext uri="{BB962C8B-B14F-4D97-AF65-F5344CB8AC3E}">
        <p14:creationId xmlns:p14="http://schemas.microsoft.com/office/powerpoint/2010/main" val="418091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ffectLst/>
                <a:ea typeface="Times New Roman" panose="02020603050405020304" pitchFamily="18" charset="0"/>
                <a:cs typeface="Times New Roman" panose="02020603050405020304" pitchFamily="18" charset="0"/>
              </a:rPr>
              <a:t>Critical Minerals and Battery Component Requirements</a:t>
            </a:r>
            <a:endParaRPr lang="en-US" dirty="0"/>
          </a:p>
        </p:txBody>
      </p:sp>
      <p:sp>
        <p:nvSpPr>
          <p:cNvPr id="3" name="Content Placeholder 2"/>
          <p:cNvSpPr>
            <a:spLocks noGrp="1"/>
          </p:cNvSpPr>
          <p:nvPr>
            <p:ph idx="1"/>
          </p:nvPr>
        </p:nvSpPr>
        <p:spPr/>
        <p:txBody>
          <a:bodyPr/>
          <a:lstStyle/>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For vehicles placed in service (delivered) on or after April 18, 2023, the credit amount will depend on the vehicle meeting the critical minerals sourcing and/or battery components sourcing requirements. </a:t>
            </a: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A vehicle meeting both sourcing requirements may be eligible for the full $7,500 credit, and a vehicle meeting only one of these sourcing requirements may be eligible for a credit of $3,750. </a:t>
            </a: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A vehicle meeting neither requirement will not be eligible for a credit.</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In some instances, you may need to check with your dealer regarding the eligibility of and credit amount for a specific vehicle.</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9855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59F6-32A5-4551-B529-21B6307F298D}"/>
              </a:ext>
            </a:extLst>
          </p:cNvPr>
          <p:cNvSpPr>
            <a:spLocks noGrp="1"/>
          </p:cNvSpPr>
          <p:nvPr>
            <p:ph type="title"/>
          </p:nvPr>
        </p:nvSpPr>
        <p:spPr/>
        <p:txBody>
          <a:bodyPr/>
          <a:lstStyle/>
          <a:p>
            <a:r>
              <a:rPr lang="en-US" dirty="0"/>
              <a:t>MSRP Requirement</a:t>
            </a:r>
          </a:p>
        </p:txBody>
      </p:sp>
      <p:sp>
        <p:nvSpPr>
          <p:cNvPr id="3" name="Content Placeholder 2">
            <a:extLst>
              <a:ext uri="{FF2B5EF4-FFF2-40B4-BE49-F238E27FC236}">
                <a16:creationId xmlns:a16="http://schemas.microsoft.com/office/drawing/2014/main" id="{1203A52D-ECC9-498C-91E9-65976BD2F1A1}"/>
              </a:ext>
            </a:extLst>
          </p:cNvPr>
          <p:cNvSpPr>
            <a:spLocks noGrp="1"/>
          </p:cNvSpPr>
          <p:nvPr>
            <p:ph idx="1"/>
          </p:nvPr>
        </p:nvSpPr>
        <p:spPr/>
        <p:txBody>
          <a:bodyPr>
            <a:normAutofit fontScale="92500"/>
          </a:bodyPr>
          <a:lstStyle/>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The vehicle's manufacturer suggested retail price (MSRP) can't exceed:</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$80,000 for vans, sport utility vehicles and pickup trucks</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$55,000 for other vehicles</a:t>
            </a:r>
          </a:p>
          <a:p>
            <a:pPr marL="342900" marR="0" lvl="0" indent="-342900">
              <a:lnSpc>
                <a:spcPct val="107000"/>
              </a:lnSpc>
              <a:spcBef>
                <a:spcPts val="0"/>
              </a:spcBef>
              <a:spcAft>
                <a:spcPts val="375"/>
              </a:spcAft>
              <a:buSzPts val="1000"/>
              <a:buFont typeface="Symbol" panose="05050102010706020507" pitchFamily="18" charset="2"/>
              <a:buChar char=""/>
              <a:tabLst>
                <a:tab pos="457200" algn="l"/>
              </a:tabLst>
            </a:pP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The MSRP is the base retail price suggested by the manufacturer, plus the retail price suggested by the manufacturer for each accessory or item of optional equipment physically attached to the vehicle at the time of delivery to the dealer. </a:t>
            </a: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It does not include destination charges, the cost of optional items added by the dealer, or taxes and fees. </a:t>
            </a: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In addition, manufacturer/dealer incentives and trade-ins do not affect MSRP.</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679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60B0-898F-4A68-B555-7BD27CCC3614}"/>
              </a:ext>
            </a:extLst>
          </p:cNvPr>
          <p:cNvSpPr>
            <a:spLocks noGrp="1"/>
          </p:cNvSpPr>
          <p:nvPr>
            <p:ph type="title"/>
          </p:nvPr>
        </p:nvSpPr>
        <p:spPr/>
        <p:txBody>
          <a:bodyPr/>
          <a:lstStyle/>
          <a:p>
            <a:r>
              <a:rPr lang="en-US" dirty="0"/>
              <a:t>Used Cars</a:t>
            </a:r>
          </a:p>
        </p:txBody>
      </p:sp>
      <p:sp>
        <p:nvSpPr>
          <p:cNvPr id="3" name="Content Placeholder 2">
            <a:extLst>
              <a:ext uri="{FF2B5EF4-FFF2-40B4-BE49-F238E27FC236}">
                <a16:creationId xmlns:a16="http://schemas.microsoft.com/office/drawing/2014/main" id="{C653EBA9-34DA-482B-9B8B-46786EFE7C3E}"/>
              </a:ext>
            </a:extLst>
          </p:cNvPr>
          <p:cNvSpPr>
            <a:spLocks noGrp="1"/>
          </p:cNvSpPr>
          <p:nvPr>
            <p:ph idx="1"/>
          </p:nvPr>
        </p:nvSpPr>
        <p:spPr/>
        <p:txBody>
          <a:bodyPr>
            <a:normAutofit/>
          </a:bodyPr>
          <a:lstStyle/>
          <a:p>
            <a:pPr algn="l"/>
            <a:r>
              <a:rPr lang="en-US" b="0" i="0" dirty="0">
                <a:effectLst/>
                <a:latin typeface="Avenir Next LT Pro Light" panose="020B0304020202020204" pitchFamily="34" charset="0"/>
              </a:rPr>
              <a:t>Beginning January 1, 2023, if </a:t>
            </a:r>
          </a:p>
          <a:p>
            <a:pPr marL="342900" indent="-342900" algn="l">
              <a:buFont typeface="Arial" panose="020B0604020202020204" pitchFamily="34" charset="0"/>
              <a:buChar char="•"/>
            </a:pPr>
            <a:r>
              <a:rPr lang="en-US" b="0" i="0" dirty="0">
                <a:effectLst/>
                <a:latin typeface="Avenir Next LT Pro Light" panose="020B0304020202020204" pitchFamily="34" charset="0"/>
              </a:rPr>
              <a:t>you buy a qualified used electric vehicle (EV) or fuel cell vehicle (FCV)</a:t>
            </a:r>
          </a:p>
          <a:p>
            <a:pPr marL="342900" indent="-342900" algn="l">
              <a:buFont typeface="Arial" panose="020B0604020202020204" pitchFamily="34" charset="0"/>
              <a:buChar char="•"/>
            </a:pPr>
            <a:r>
              <a:rPr lang="en-US" b="0" i="0" dirty="0">
                <a:effectLst/>
                <a:latin typeface="Avenir Next LT Pro Light" panose="020B0304020202020204" pitchFamily="34" charset="0"/>
              </a:rPr>
              <a:t> from a licensed dealer</a:t>
            </a:r>
          </a:p>
          <a:p>
            <a:pPr marL="342900" indent="-342900" algn="l">
              <a:buFont typeface="Arial" panose="020B0604020202020204" pitchFamily="34" charset="0"/>
              <a:buChar char="•"/>
            </a:pPr>
            <a:r>
              <a:rPr lang="en-US" b="0" i="0" dirty="0">
                <a:effectLst/>
                <a:latin typeface="Avenir Next LT Pro Light" panose="020B0304020202020204" pitchFamily="34" charset="0"/>
              </a:rPr>
              <a:t> for $25,000 or less, </a:t>
            </a:r>
          </a:p>
          <a:p>
            <a:pPr marL="342900" indent="-342900" algn="l">
              <a:buFont typeface="Arial" panose="020B0604020202020204" pitchFamily="34" charset="0"/>
              <a:buChar char="•"/>
            </a:pPr>
            <a:r>
              <a:rPr lang="en-US" b="0" i="0" dirty="0">
                <a:effectLst/>
                <a:latin typeface="Avenir Next LT Pro Light" panose="020B0304020202020204" pitchFamily="34" charset="0"/>
              </a:rPr>
              <a:t>you may be eligible for a used clean vehicle tax credit (also referred to as a previously owned clean vehicle credit). </a:t>
            </a:r>
          </a:p>
          <a:p>
            <a:pPr marL="342900" indent="-342900" algn="l">
              <a:buFont typeface="Arial" panose="020B0604020202020204" pitchFamily="34" charset="0"/>
              <a:buChar char="•"/>
            </a:pPr>
            <a:r>
              <a:rPr lang="en-US" b="0" i="0" dirty="0">
                <a:effectLst/>
                <a:latin typeface="Avenir Next LT Pro Light" panose="020B0304020202020204" pitchFamily="34" charset="0"/>
              </a:rPr>
              <a:t>The credit equals 30% of the sale price up to a maximum credit of $4,000.</a:t>
            </a:r>
          </a:p>
          <a:p>
            <a:endParaRPr lang="en-US" dirty="0">
              <a:latin typeface="Avenir Next LT Pro Light" panose="020B0304020202020204" pitchFamily="34" charset="0"/>
            </a:endParaRPr>
          </a:p>
        </p:txBody>
      </p:sp>
    </p:spTree>
    <p:extLst>
      <p:ext uri="{BB962C8B-B14F-4D97-AF65-F5344CB8AC3E}">
        <p14:creationId xmlns:p14="http://schemas.microsoft.com/office/powerpoint/2010/main" val="389779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0206-119F-4ED1-8913-C6F412901DB3}"/>
              </a:ext>
            </a:extLst>
          </p:cNvPr>
          <p:cNvSpPr>
            <a:spLocks noGrp="1"/>
          </p:cNvSpPr>
          <p:nvPr>
            <p:ph type="title"/>
          </p:nvPr>
        </p:nvSpPr>
        <p:spPr/>
        <p:txBody>
          <a:bodyPr/>
          <a:lstStyle/>
          <a:p>
            <a:r>
              <a:rPr lang="en-US" dirty="0"/>
              <a:t>Used Car Qualifications</a:t>
            </a:r>
          </a:p>
        </p:txBody>
      </p:sp>
      <p:sp>
        <p:nvSpPr>
          <p:cNvPr id="3" name="Content Placeholder 2">
            <a:extLst>
              <a:ext uri="{FF2B5EF4-FFF2-40B4-BE49-F238E27FC236}">
                <a16:creationId xmlns:a16="http://schemas.microsoft.com/office/drawing/2014/main" id="{84E6798C-541B-4963-A577-CB27F7713609}"/>
              </a:ext>
            </a:extLst>
          </p:cNvPr>
          <p:cNvSpPr>
            <a:spLocks noGrp="1"/>
          </p:cNvSpPr>
          <p:nvPr>
            <p:ph idx="1"/>
          </p:nvPr>
        </p:nvSpPr>
        <p:spPr/>
        <p:txBody>
          <a:bodyPr>
            <a:normAutofit fontScale="92500" lnSpcReduction="20000"/>
          </a:bodyPr>
          <a:lstStyle/>
          <a:p>
            <a:pPr algn="l"/>
            <a:r>
              <a:rPr lang="en-US" b="0" i="0" dirty="0">
                <a:effectLst/>
                <a:latin typeface="Avenir Next LT Pro Light" panose="020B0304020202020204" pitchFamily="34" charset="0"/>
              </a:rPr>
              <a:t>To qualify, you must: </a:t>
            </a:r>
          </a:p>
          <a:p>
            <a:pPr algn="l">
              <a:buFont typeface="Arial" panose="020B0604020202020204" pitchFamily="34" charset="0"/>
              <a:buChar char="•"/>
            </a:pPr>
            <a:r>
              <a:rPr lang="en-US" b="0" i="0" dirty="0">
                <a:effectLst/>
                <a:latin typeface="Avenir Next LT Pro Light" panose="020B0304020202020204" pitchFamily="34" charset="0"/>
              </a:rPr>
              <a:t>Be an individual who bought the vehicle for use and not for resale</a:t>
            </a:r>
          </a:p>
          <a:p>
            <a:pPr algn="l">
              <a:buFont typeface="Arial" panose="020B0604020202020204" pitchFamily="34" charset="0"/>
              <a:buChar char="•"/>
            </a:pPr>
            <a:r>
              <a:rPr lang="en-US" b="0" i="0" dirty="0">
                <a:effectLst/>
                <a:latin typeface="Avenir Next LT Pro Light" panose="020B0304020202020204" pitchFamily="34" charset="0"/>
              </a:rPr>
              <a:t>Not be the original owner</a:t>
            </a:r>
          </a:p>
          <a:p>
            <a:pPr algn="l">
              <a:buFont typeface="Arial" panose="020B0604020202020204" pitchFamily="34" charset="0"/>
              <a:buChar char="•"/>
            </a:pPr>
            <a:r>
              <a:rPr lang="en-US" b="0" i="0" dirty="0">
                <a:effectLst/>
                <a:latin typeface="Avenir Next LT Pro Light" panose="020B0304020202020204" pitchFamily="34" charset="0"/>
              </a:rPr>
              <a:t>Not be claimed as a dependent on another person’s tax return</a:t>
            </a:r>
          </a:p>
          <a:p>
            <a:pPr algn="l">
              <a:buFont typeface="Arial" panose="020B0604020202020204" pitchFamily="34" charset="0"/>
              <a:buChar char="•"/>
            </a:pPr>
            <a:r>
              <a:rPr lang="en-US" b="0" i="0" dirty="0">
                <a:effectLst/>
                <a:latin typeface="Avenir Next LT Pro Light" panose="020B0304020202020204" pitchFamily="34" charset="0"/>
              </a:rPr>
              <a:t>Not have claimed another used clean vehicle credit in the 3 years before the purchase date</a:t>
            </a:r>
          </a:p>
          <a:p>
            <a:pPr algn="l"/>
            <a:r>
              <a:rPr lang="en-US" b="0" i="0" dirty="0">
                <a:effectLst/>
                <a:latin typeface="Avenir Next LT Pro Light" panose="020B0304020202020204" pitchFamily="34" charset="0"/>
              </a:rPr>
              <a:t>In addition, your modified adjusted gross income (AGI) may not exceed:</a:t>
            </a:r>
          </a:p>
          <a:p>
            <a:pPr algn="l">
              <a:buFont typeface="Arial" panose="020B0604020202020204" pitchFamily="34" charset="0"/>
              <a:buChar char="•"/>
            </a:pPr>
            <a:r>
              <a:rPr lang="en-US" b="0" i="0" dirty="0">
                <a:effectLst/>
                <a:latin typeface="Avenir Next LT Pro Light" panose="020B0304020202020204" pitchFamily="34" charset="0"/>
              </a:rPr>
              <a:t>$150,000 for married filing jointly or a surviving spouse</a:t>
            </a:r>
          </a:p>
          <a:p>
            <a:pPr algn="l">
              <a:buFont typeface="Arial" panose="020B0604020202020204" pitchFamily="34" charset="0"/>
              <a:buChar char="•"/>
            </a:pPr>
            <a:r>
              <a:rPr lang="en-US" b="0" i="0" dirty="0">
                <a:effectLst/>
                <a:latin typeface="Avenir Next LT Pro Light" panose="020B0304020202020204" pitchFamily="34" charset="0"/>
              </a:rPr>
              <a:t>$112,500 for heads of households</a:t>
            </a:r>
          </a:p>
          <a:p>
            <a:pPr algn="l">
              <a:buFont typeface="Arial" panose="020B0604020202020204" pitchFamily="34" charset="0"/>
              <a:buChar char="•"/>
            </a:pPr>
            <a:r>
              <a:rPr lang="en-US" b="0" i="0" dirty="0">
                <a:effectLst/>
                <a:latin typeface="Avenir Next LT Pro Light" panose="020B0304020202020204" pitchFamily="34" charset="0"/>
              </a:rPr>
              <a:t>$75,000 for all other filers</a:t>
            </a:r>
          </a:p>
          <a:p>
            <a:pPr algn="l"/>
            <a:r>
              <a:rPr lang="en-US" b="0" i="0" dirty="0">
                <a:effectLst/>
                <a:latin typeface="Avenir Next LT Pro Light" panose="020B0304020202020204" pitchFamily="34" charset="0"/>
              </a:rPr>
              <a:t>You can use your modified AGI from the year you take delivery of the vehicle or the year before, whichever is less.  If your income is below the threshold for 1 of the two years, you can claim the credit.</a:t>
            </a:r>
          </a:p>
          <a:p>
            <a:endParaRPr lang="en-US" dirty="0"/>
          </a:p>
        </p:txBody>
      </p:sp>
    </p:spTree>
    <p:extLst>
      <p:ext uri="{BB962C8B-B14F-4D97-AF65-F5344CB8AC3E}">
        <p14:creationId xmlns:p14="http://schemas.microsoft.com/office/powerpoint/2010/main" val="63859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61AD-7EB7-4CF6-9C91-4D45A7E476F2}"/>
              </a:ext>
            </a:extLst>
          </p:cNvPr>
          <p:cNvSpPr>
            <a:spLocks noGrp="1"/>
          </p:cNvSpPr>
          <p:nvPr>
            <p:ph type="title"/>
          </p:nvPr>
        </p:nvSpPr>
        <p:spPr/>
        <p:txBody>
          <a:bodyPr/>
          <a:lstStyle/>
          <a:p>
            <a:r>
              <a:rPr lang="en-US" dirty="0"/>
              <a:t>Qualified Used Car Vehicle Requirements</a:t>
            </a:r>
          </a:p>
        </p:txBody>
      </p:sp>
      <p:sp>
        <p:nvSpPr>
          <p:cNvPr id="3" name="Content Placeholder 2">
            <a:extLst>
              <a:ext uri="{FF2B5EF4-FFF2-40B4-BE49-F238E27FC236}">
                <a16:creationId xmlns:a16="http://schemas.microsoft.com/office/drawing/2014/main" id="{BCEDD5F8-E6A7-4F96-A8AD-070D98341B5D}"/>
              </a:ext>
            </a:extLst>
          </p:cNvPr>
          <p:cNvSpPr>
            <a:spLocks noGrp="1"/>
          </p:cNvSpPr>
          <p:nvPr>
            <p:ph idx="1"/>
          </p:nvPr>
        </p:nvSpPr>
        <p:spPr/>
        <p:txBody>
          <a:bodyPr>
            <a:normAutofit fontScale="92500"/>
          </a:bodyPr>
          <a:lstStyle/>
          <a:p>
            <a:pPr algn="l"/>
            <a:r>
              <a:rPr lang="en-US" b="0" i="0" dirty="0">
                <a:effectLst/>
                <a:latin typeface="Avenir Next LT Pro Light" panose="020B0304020202020204" pitchFamily="34" charset="0"/>
              </a:rPr>
              <a:t>To qualify, a vehicle must meet all of these requirements:</a:t>
            </a:r>
          </a:p>
          <a:p>
            <a:pPr algn="l">
              <a:buFont typeface="Arial" panose="020B0604020202020204" pitchFamily="34" charset="0"/>
              <a:buChar char="•"/>
            </a:pPr>
            <a:r>
              <a:rPr lang="en-US" b="0" i="0" dirty="0">
                <a:effectLst/>
                <a:latin typeface="Avenir Next LT Pro Light" panose="020B0304020202020204" pitchFamily="34" charset="0"/>
              </a:rPr>
              <a:t>Have a sale price of $25,000 or less. Sale price includes all dealer-imposed costs or fees not required by law. It doesn't include costs or fees required by law, such as taxes or title and registration fees.</a:t>
            </a:r>
          </a:p>
          <a:p>
            <a:pPr algn="l">
              <a:buFont typeface="Arial" panose="020B0604020202020204" pitchFamily="34" charset="0"/>
              <a:buChar char="•"/>
            </a:pPr>
            <a:r>
              <a:rPr lang="en-US" b="0" i="0" dirty="0">
                <a:effectLst/>
                <a:latin typeface="Avenir Next LT Pro Light" panose="020B0304020202020204" pitchFamily="34" charset="0"/>
              </a:rPr>
              <a:t>Have a model year at least 2 years earlier than the calendar year when you buy it. For example, a vehicle purchased in 2023 would need a model year of 2021 or older.</a:t>
            </a:r>
          </a:p>
          <a:p>
            <a:pPr algn="l">
              <a:buFont typeface="Arial" panose="020B0604020202020204" pitchFamily="34" charset="0"/>
              <a:buChar char="•"/>
            </a:pPr>
            <a:r>
              <a:rPr lang="en-US" b="0" i="0" dirty="0">
                <a:effectLst/>
                <a:latin typeface="Avenir Next LT Pro Light" panose="020B0304020202020204" pitchFamily="34" charset="0"/>
              </a:rPr>
              <a:t>Not have already been transferred after August 16, 2022, to a qualified buyer.</a:t>
            </a:r>
          </a:p>
          <a:p>
            <a:pPr algn="l">
              <a:buFont typeface="Arial" panose="020B0604020202020204" pitchFamily="34" charset="0"/>
              <a:buChar char="•"/>
            </a:pPr>
            <a:r>
              <a:rPr lang="en-US" b="0" i="0" dirty="0">
                <a:effectLst/>
                <a:latin typeface="Avenir Next LT Pro Light" panose="020B0304020202020204" pitchFamily="34" charset="0"/>
              </a:rPr>
              <a:t>Have a gross vehicle weight rating of less than 14,000 pounds</a:t>
            </a:r>
          </a:p>
          <a:p>
            <a:pPr algn="l">
              <a:buFont typeface="Arial" panose="020B0604020202020204" pitchFamily="34" charset="0"/>
              <a:buChar char="•"/>
            </a:pPr>
            <a:r>
              <a:rPr lang="en-US" b="0" i="0" dirty="0">
                <a:effectLst/>
                <a:latin typeface="Avenir Next LT Pro Light" panose="020B0304020202020204" pitchFamily="34" charset="0"/>
              </a:rPr>
              <a:t>Be an eligible FCV or plug-in EV with a battery capacity of least 7 kilowatt hours</a:t>
            </a:r>
          </a:p>
          <a:p>
            <a:pPr algn="l">
              <a:buFont typeface="Arial" panose="020B0604020202020204" pitchFamily="34" charset="0"/>
              <a:buChar char="•"/>
            </a:pPr>
            <a:r>
              <a:rPr lang="en-US" b="0" i="0" dirty="0">
                <a:effectLst/>
                <a:latin typeface="Avenir Next LT Pro Light" panose="020B0304020202020204" pitchFamily="34" charset="0"/>
              </a:rPr>
              <a:t>Be for use primarily in the United States</a:t>
            </a:r>
          </a:p>
          <a:p>
            <a:pPr algn="l">
              <a:buFont typeface="Arial" panose="020B0604020202020204" pitchFamily="34" charset="0"/>
              <a:buChar char="•"/>
            </a:pPr>
            <a:r>
              <a:rPr lang="en-US" dirty="0">
                <a:latin typeface="Avenir Next LT Pro Light" panose="020B0304020202020204" pitchFamily="34" charset="0"/>
              </a:rPr>
              <a:t>Be purchased from a dealer</a:t>
            </a:r>
            <a:endParaRPr lang="en-US" b="0" i="0" dirty="0">
              <a:effectLst/>
              <a:latin typeface="Avenir Next LT Pro Light" panose="020B0304020202020204" pitchFamily="34" charset="0"/>
            </a:endParaRPr>
          </a:p>
          <a:p>
            <a:endParaRPr lang="en-US" dirty="0"/>
          </a:p>
        </p:txBody>
      </p:sp>
    </p:spTree>
    <p:extLst>
      <p:ext uri="{BB962C8B-B14F-4D97-AF65-F5344CB8AC3E}">
        <p14:creationId xmlns:p14="http://schemas.microsoft.com/office/powerpoint/2010/main" val="41359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C64D-4A8F-475C-967F-6FFC683FC39E}"/>
              </a:ext>
            </a:extLst>
          </p:cNvPr>
          <p:cNvSpPr>
            <a:spLocks noGrp="1"/>
          </p:cNvSpPr>
          <p:nvPr>
            <p:ph type="title"/>
          </p:nvPr>
        </p:nvSpPr>
        <p:spPr/>
        <p:txBody>
          <a:bodyPr/>
          <a:lstStyle/>
          <a:p>
            <a:r>
              <a:rPr lang="en-US" dirty="0"/>
              <a:t>Retirement Plan Changes</a:t>
            </a:r>
          </a:p>
        </p:txBody>
      </p:sp>
      <p:sp>
        <p:nvSpPr>
          <p:cNvPr id="3" name="Content Placeholder 2">
            <a:extLst>
              <a:ext uri="{FF2B5EF4-FFF2-40B4-BE49-F238E27FC236}">
                <a16:creationId xmlns:a16="http://schemas.microsoft.com/office/drawing/2014/main" id="{FA705C7C-8024-4DFD-B8F0-3CC20794D007}"/>
              </a:ext>
            </a:extLst>
          </p:cNvPr>
          <p:cNvSpPr>
            <a:spLocks noGrp="1"/>
          </p:cNvSpPr>
          <p:nvPr>
            <p:ph idx="1"/>
          </p:nvPr>
        </p:nvSpPr>
        <p:spPr/>
        <p:txBody>
          <a:bodyPr/>
          <a:lstStyle/>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There are several changes to retirement plans</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Here are some of them</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RMD age increases to 73</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There is an ability to roll 529 plans into Roth accounts in limited situations</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Roth balances in employer accounts will not be required to be distributed beginning in 2024</a:t>
            </a:r>
          </a:p>
          <a:p>
            <a:endParaRPr lang="en-US" dirty="0"/>
          </a:p>
        </p:txBody>
      </p:sp>
    </p:spTree>
    <p:extLst>
      <p:ext uri="{BB962C8B-B14F-4D97-AF65-F5344CB8AC3E}">
        <p14:creationId xmlns:p14="http://schemas.microsoft.com/office/powerpoint/2010/main" val="114408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E8CE-DA46-4C93-AFFF-67A38998DF90}"/>
              </a:ext>
            </a:extLst>
          </p:cNvPr>
          <p:cNvSpPr>
            <a:spLocks noGrp="1"/>
          </p:cNvSpPr>
          <p:nvPr>
            <p:ph type="title"/>
          </p:nvPr>
        </p:nvSpPr>
        <p:spPr/>
        <p:txBody>
          <a:bodyPr/>
          <a:lstStyle/>
          <a:p>
            <a:r>
              <a:rPr lang="en-US" dirty="0"/>
              <a:t>Bonus Depreciation</a:t>
            </a:r>
          </a:p>
        </p:txBody>
      </p:sp>
      <p:sp>
        <p:nvSpPr>
          <p:cNvPr id="3" name="Content Placeholder 2">
            <a:extLst>
              <a:ext uri="{FF2B5EF4-FFF2-40B4-BE49-F238E27FC236}">
                <a16:creationId xmlns:a16="http://schemas.microsoft.com/office/drawing/2014/main" id="{BC82D9EA-434C-46D3-8AAC-3CE8D9207E16}"/>
              </a:ext>
            </a:extLst>
          </p:cNvPr>
          <p:cNvSpPr>
            <a:spLocks noGrp="1"/>
          </p:cNvSpPr>
          <p:nvPr>
            <p:ph idx="1"/>
          </p:nvPr>
        </p:nvSpPr>
        <p:spPr/>
        <p:txBody>
          <a:bodyPr/>
          <a:lstStyle/>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The phase out of bonus depreciation begins</a:t>
            </a:r>
          </a:p>
          <a:p>
            <a:pPr marL="0" marR="0">
              <a:spcBef>
                <a:spcPts val="0"/>
              </a:spcBef>
              <a:spcAft>
                <a:spcPts val="0"/>
              </a:spcAft>
            </a:pP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For 2023 you can only deduct 80% of the cost of qualifying property</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For 2024 this is scheduled to drop to 60%</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This may impact those of you with rental property</a:t>
            </a:r>
          </a:p>
          <a:p>
            <a:endParaRPr lang="en-US" dirty="0"/>
          </a:p>
        </p:txBody>
      </p:sp>
    </p:spTree>
    <p:extLst>
      <p:ext uri="{BB962C8B-B14F-4D97-AF65-F5344CB8AC3E}">
        <p14:creationId xmlns:p14="http://schemas.microsoft.com/office/powerpoint/2010/main" val="65039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What we intend to discuss today</a:t>
            </a:r>
          </a:p>
          <a:p>
            <a:pPr marL="342900" indent="-342900">
              <a:buFont typeface="Arial" panose="020B0604020202020204" pitchFamily="34" charset="0"/>
              <a:buChar char="•"/>
            </a:pPr>
            <a:r>
              <a:rPr lang="en-US" dirty="0"/>
              <a:t>Federal energy credits</a:t>
            </a:r>
          </a:p>
          <a:p>
            <a:pPr marL="342900" indent="-342900">
              <a:buFont typeface="Arial" panose="020B0604020202020204" pitchFamily="34" charset="0"/>
              <a:buChar char="•"/>
            </a:pPr>
            <a:r>
              <a:rPr lang="en-US" dirty="0"/>
              <a:t>Other Federal changes</a:t>
            </a:r>
          </a:p>
          <a:p>
            <a:pPr marL="342900" indent="-342900">
              <a:buFont typeface="Arial" panose="020B0604020202020204" pitchFamily="34" charset="0"/>
              <a:buChar char="•"/>
            </a:pPr>
            <a:r>
              <a:rPr lang="en-US" dirty="0"/>
              <a:t>Minnesota changes</a:t>
            </a:r>
          </a:p>
          <a:p>
            <a:pPr marL="342900" indent="-342900">
              <a:buFont typeface="Arial" panose="020B0604020202020204" pitchFamily="34" charset="0"/>
              <a:buChar char="•"/>
            </a:pPr>
            <a:r>
              <a:rPr lang="en-US" dirty="0"/>
              <a:t>Year end planning thoughts</a:t>
            </a:r>
          </a:p>
          <a:p>
            <a:pPr marL="342900" indent="-342900">
              <a:buFont typeface="Arial" panose="020B0604020202020204" pitchFamily="34" charset="0"/>
              <a:buChar char="•"/>
            </a:pPr>
            <a:r>
              <a:rPr lang="en-US" dirty="0"/>
              <a:t>Questions</a:t>
            </a:r>
          </a:p>
        </p:txBody>
      </p:sp>
    </p:spTree>
    <p:extLst>
      <p:ext uri="{BB962C8B-B14F-4D97-AF65-F5344CB8AC3E}">
        <p14:creationId xmlns:p14="http://schemas.microsoft.com/office/powerpoint/2010/main" val="202569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F596-79F8-4204-BEEE-EE1529B43F0F}"/>
              </a:ext>
            </a:extLst>
          </p:cNvPr>
          <p:cNvSpPr>
            <a:spLocks noGrp="1"/>
          </p:cNvSpPr>
          <p:nvPr>
            <p:ph type="title"/>
          </p:nvPr>
        </p:nvSpPr>
        <p:spPr/>
        <p:txBody>
          <a:bodyPr/>
          <a:lstStyle/>
          <a:p>
            <a:r>
              <a:rPr lang="en-US" dirty="0"/>
              <a:t>Minnesota Changes</a:t>
            </a:r>
          </a:p>
        </p:txBody>
      </p:sp>
      <p:sp>
        <p:nvSpPr>
          <p:cNvPr id="3" name="Content Placeholder 2">
            <a:extLst>
              <a:ext uri="{FF2B5EF4-FFF2-40B4-BE49-F238E27FC236}">
                <a16:creationId xmlns:a16="http://schemas.microsoft.com/office/drawing/2014/main" id="{A7D15796-DDDC-423B-9655-D694FEDEC52A}"/>
              </a:ext>
            </a:extLst>
          </p:cNvPr>
          <p:cNvSpPr>
            <a:spLocks noGrp="1"/>
          </p:cNvSpPr>
          <p:nvPr>
            <p:ph idx="1"/>
          </p:nvPr>
        </p:nvSpPr>
        <p:spPr/>
        <p:txBody>
          <a:bodyPr/>
          <a:lstStyle/>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One time rebate checks are issued in 2023</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Not taxable on your MN return but taxable on your Federal return</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Standard and Itemized deduction phase out</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3% of AGI between $220,650 and $304,970</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10% of AGI above $304,970 </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If AGI is above $1,000,000 you lose 80% of your deductions</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Maximum loss of deductions is 80%</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Child Credit</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$1,750 per child with no limit on children</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Phase out at $35,000 MFJ and $29,500 for others</a:t>
            </a:r>
          </a:p>
          <a:p>
            <a:endParaRPr lang="en-US" dirty="0"/>
          </a:p>
        </p:txBody>
      </p:sp>
    </p:spTree>
    <p:extLst>
      <p:ext uri="{BB962C8B-B14F-4D97-AF65-F5344CB8AC3E}">
        <p14:creationId xmlns:p14="http://schemas.microsoft.com/office/powerpoint/2010/main" val="329892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4369-8C4D-4FA8-A303-17DC8037D787}"/>
              </a:ext>
            </a:extLst>
          </p:cNvPr>
          <p:cNvSpPr>
            <a:spLocks noGrp="1"/>
          </p:cNvSpPr>
          <p:nvPr>
            <p:ph type="title"/>
          </p:nvPr>
        </p:nvSpPr>
        <p:spPr/>
        <p:txBody>
          <a:bodyPr/>
          <a:lstStyle/>
          <a:p>
            <a:r>
              <a:rPr lang="en-US" dirty="0"/>
              <a:t>Minnesota and Retirement Pay</a:t>
            </a:r>
          </a:p>
        </p:txBody>
      </p:sp>
      <p:sp>
        <p:nvSpPr>
          <p:cNvPr id="3" name="Content Placeholder 2">
            <a:extLst>
              <a:ext uri="{FF2B5EF4-FFF2-40B4-BE49-F238E27FC236}">
                <a16:creationId xmlns:a16="http://schemas.microsoft.com/office/drawing/2014/main" id="{F703971C-7E27-40B5-9F80-FE91F54DD481}"/>
              </a:ext>
            </a:extLst>
          </p:cNvPr>
          <p:cNvSpPr>
            <a:spLocks noGrp="1"/>
          </p:cNvSpPr>
          <p:nvPr>
            <p:ph idx="1"/>
          </p:nvPr>
        </p:nvSpPr>
        <p:spPr/>
        <p:txBody>
          <a:bodyPr/>
          <a:lstStyle/>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Public Pension subtraction</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You could receive a deduction of up to $25,000 against you MN income</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Applies if you did not earn social security credits for earnings</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Phases out at $120,000 MFJ and $98,000 for others</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Social Security subtraction</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Expanded</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Non-taxable if AGI is below $100,000 MFJ and $78,000 for others</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Phased out at $120,000 and $98,000 for others</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Withholding on pensions and annuities is 6.25%</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You can change this if you file a MN withholding form with the payer</a:t>
            </a:r>
          </a:p>
          <a:p>
            <a:endParaRPr lang="en-US" dirty="0"/>
          </a:p>
        </p:txBody>
      </p:sp>
    </p:spTree>
    <p:extLst>
      <p:ext uri="{BB962C8B-B14F-4D97-AF65-F5344CB8AC3E}">
        <p14:creationId xmlns:p14="http://schemas.microsoft.com/office/powerpoint/2010/main" val="87580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C680-2221-456E-903E-9DD480BF1879}"/>
              </a:ext>
            </a:extLst>
          </p:cNvPr>
          <p:cNvSpPr>
            <a:spLocks noGrp="1"/>
          </p:cNvSpPr>
          <p:nvPr>
            <p:ph type="title"/>
          </p:nvPr>
        </p:nvSpPr>
        <p:spPr/>
        <p:txBody>
          <a:bodyPr/>
          <a:lstStyle/>
          <a:p>
            <a:r>
              <a:rPr lang="en-US" dirty="0"/>
              <a:t>Minnesota Property Tax Refunds</a:t>
            </a:r>
          </a:p>
        </p:txBody>
      </p:sp>
      <p:sp>
        <p:nvSpPr>
          <p:cNvPr id="3" name="Content Placeholder 2">
            <a:extLst>
              <a:ext uri="{FF2B5EF4-FFF2-40B4-BE49-F238E27FC236}">
                <a16:creationId xmlns:a16="http://schemas.microsoft.com/office/drawing/2014/main" id="{C4184E57-3F69-48F4-81FB-24902FEEC96A}"/>
              </a:ext>
            </a:extLst>
          </p:cNvPr>
          <p:cNvSpPr>
            <a:spLocks noGrp="1"/>
          </p:cNvSpPr>
          <p:nvPr>
            <p:ph idx="1"/>
          </p:nvPr>
        </p:nvSpPr>
        <p:spPr/>
        <p:txBody>
          <a:bodyPr/>
          <a:lstStyle/>
          <a:p>
            <a:pPr marR="0" lvl="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Homeowners</a:t>
            </a:r>
          </a:p>
          <a:p>
            <a:pPr marL="342900" marR="0" lvl="0" indent="-342900">
              <a:spcBef>
                <a:spcPts val="0"/>
              </a:spcBef>
              <a:spcAft>
                <a:spcPts val="0"/>
              </a:spcAft>
              <a:buFont typeface="Arial" panose="020B0604020202020204" pitchFamily="34" charset="0"/>
              <a:buChar char="•"/>
            </a:pPr>
            <a:r>
              <a:rPr lang="en-US" sz="2400" dirty="0">
                <a:effectLst/>
                <a:latin typeface="Avenir Next LT Pro Light" panose="020B0304020202020204" pitchFamily="34" charset="0"/>
                <a:ea typeface="Calibri" panose="020F0502020204030204" pitchFamily="34" charset="0"/>
                <a:cs typeface="Times New Roman" panose="02020603050405020304" pitchFamily="18" charset="0"/>
              </a:rPr>
              <a:t>Back to 12% increase for special refunds</a:t>
            </a:r>
          </a:p>
          <a:p>
            <a:pPr marL="342900" marR="0" lvl="0" indent="-342900">
              <a:spcBef>
                <a:spcPts val="0"/>
              </a:spcBef>
              <a:spcAft>
                <a:spcPts val="0"/>
              </a:spcAft>
              <a:buFont typeface="Arial" panose="020B0604020202020204" pitchFamily="34" charset="0"/>
              <a:buChar char="•"/>
            </a:pPr>
            <a:r>
              <a:rPr lang="en-US" sz="2400" dirty="0">
                <a:effectLst/>
                <a:latin typeface="Avenir Next LT Pro Light" panose="020B0304020202020204" pitchFamily="34" charset="0"/>
                <a:ea typeface="Calibri" panose="020F0502020204030204" pitchFamily="34" charset="0"/>
                <a:cs typeface="Times New Roman" panose="02020603050405020304" pitchFamily="18" charset="0"/>
              </a:rPr>
              <a:t>No augmented refunds</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R="0" lvl="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Renters</a:t>
            </a:r>
          </a:p>
          <a:p>
            <a:pPr marL="342900" marR="0" lvl="0" indent="-342900">
              <a:spcBef>
                <a:spcPts val="0"/>
              </a:spcBef>
              <a:spcAft>
                <a:spcPts val="0"/>
              </a:spcAft>
              <a:buFont typeface="Arial" panose="020B0604020202020204" pitchFamily="34" charset="0"/>
              <a:buChar char="•"/>
            </a:pPr>
            <a:r>
              <a:rPr lang="en-US" sz="2400" dirty="0">
                <a:effectLst/>
                <a:latin typeface="Avenir Next LT Pro Light" panose="020B0304020202020204" pitchFamily="34" charset="0"/>
                <a:ea typeface="Calibri" panose="020F0502020204030204" pitchFamily="34" charset="0"/>
                <a:cs typeface="Times New Roman" panose="02020603050405020304" pitchFamily="18" charset="0"/>
              </a:rPr>
              <a:t>For </a:t>
            </a:r>
            <a:r>
              <a:rPr lang="en-US" sz="2400" b="1" dirty="0">
                <a:effectLst/>
                <a:latin typeface="Avenir Next LT Pro Light" panose="020B0304020202020204" pitchFamily="34" charset="0"/>
                <a:ea typeface="Calibri" panose="020F0502020204030204" pitchFamily="34" charset="0"/>
                <a:cs typeface="Times New Roman" panose="02020603050405020304" pitchFamily="18" charset="0"/>
              </a:rPr>
              <a:t>2024 </a:t>
            </a:r>
            <a:r>
              <a:rPr lang="en-US" sz="2400" dirty="0">
                <a:effectLst/>
                <a:latin typeface="Avenir Next LT Pro Light" panose="020B0304020202020204" pitchFamily="34" charset="0"/>
                <a:ea typeface="Calibri" panose="020F0502020204030204" pitchFamily="34" charset="0"/>
                <a:cs typeface="Times New Roman" panose="02020603050405020304" pitchFamily="18" charset="0"/>
              </a:rPr>
              <a:t>renter refunds will be claimed on the individual income tax return</a:t>
            </a:r>
          </a:p>
          <a:p>
            <a:pPr marL="342900" marR="0" lvl="0" indent="-342900">
              <a:spcBef>
                <a:spcPts val="0"/>
              </a:spcBef>
              <a:spcAft>
                <a:spcPts val="0"/>
              </a:spcAft>
              <a:buFont typeface="Arial" panose="020B0604020202020204" pitchFamily="34" charset="0"/>
              <a:buChar char="•"/>
            </a:pPr>
            <a:r>
              <a:rPr lang="en-US" sz="2400" dirty="0">
                <a:effectLst/>
                <a:latin typeface="Avenir Next LT Pro Light" panose="020B0304020202020204" pitchFamily="34" charset="0"/>
                <a:ea typeface="Calibri" panose="020F0502020204030204" pitchFamily="34" charset="0"/>
                <a:cs typeface="Times New Roman" panose="02020603050405020304" pitchFamily="18" charset="0"/>
              </a:rPr>
              <a:t>Income will be based on AGI rather than household income</a:t>
            </a:r>
          </a:p>
          <a:p>
            <a:pPr marL="342900" marR="0" lvl="0" indent="-342900">
              <a:spcBef>
                <a:spcPts val="0"/>
              </a:spcBef>
              <a:spcAft>
                <a:spcPts val="0"/>
              </a:spcAft>
              <a:buFont typeface="Arial" panose="020B0604020202020204" pitchFamily="34" charset="0"/>
              <a:buChar char="•"/>
            </a:pPr>
            <a:r>
              <a:rPr lang="en-US" sz="2400" dirty="0">
                <a:effectLst/>
                <a:latin typeface="Avenir Next LT Pro Light" panose="020B0304020202020204" pitchFamily="34" charset="0"/>
                <a:ea typeface="Calibri" panose="020F0502020204030204" pitchFamily="34" charset="0"/>
                <a:cs typeface="Times New Roman" panose="02020603050405020304" pitchFamily="18" charset="0"/>
              </a:rPr>
              <a:t>Home owners still have to apply separately on the M1PR</a:t>
            </a:r>
          </a:p>
          <a:p>
            <a:endParaRPr lang="en-US" dirty="0"/>
          </a:p>
        </p:txBody>
      </p:sp>
    </p:spTree>
    <p:extLst>
      <p:ext uri="{BB962C8B-B14F-4D97-AF65-F5344CB8AC3E}">
        <p14:creationId xmlns:p14="http://schemas.microsoft.com/office/powerpoint/2010/main" val="9188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C82D-140A-450F-B6EB-551226975339}"/>
              </a:ext>
            </a:extLst>
          </p:cNvPr>
          <p:cNvSpPr>
            <a:spLocks noGrp="1"/>
          </p:cNvSpPr>
          <p:nvPr>
            <p:ph type="title"/>
          </p:nvPr>
        </p:nvSpPr>
        <p:spPr/>
        <p:txBody>
          <a:bodyPr/>
          <a:lstStyle/>
          <a:p>
            <a:r>
              <a:rPr lang="en-US" dirty="0"/>
              <a:t>Other Minnesota Issues</a:t>
            </a:r>
          </a:p>
        </p:txBody>
      </p:sp>
      <p:sp>
        <p:nvSpPr>
          <p:cNvPr id="3" name="Content Placeholder 2">
            <a:extLst>
              <a:ext uri="{FF2B5EF4-FFF2-40B4-BE49-F238E27FC236}">
                <a16:creationId xmlns:a16="http://schemas.microsoft.com/office/drawing/2014/main" id="{2D217018-49F1-447C-A8DA-019F96E3CFC0}"/>
              </a:ext>
            </a:extLst>
          </p:cNvPr>
          <p:cNvSpPr>
            <a:spLocks noGrp="1"/>
          </p:cNvSpPr>
          <p:nvPr>
            <p:ph idx="1"/>
          </p:nvPr>
        </p:nvSpPr>
        <p:spPr/>
        <p:txBody>
          <a:bodyPr/>
          <a:lstStyle/>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Political Contribution Refund</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For </a:t>
            </a:r>
            <a:r>
              <a:rPr lang="en-US" b="1" dirty="0">
                <a:effectLst/>
                <a:latin typeface="Avenir Next LT Pro Light" panose="020B0304020202020204" pitchFamily="34" charset="0"/>
                <a:ea typeface="Calibri" panose="020F0502020204030204" pitchFamily="34" charset="0"/>
                <a:cs typeface="Times New Roman" panose="02020603050405020304" pitchFamily="18" charset="0"/>
              </a:rPr>
              <a:t>2024 </a:t>
            </a: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it increases to $75 per person and $150 per couple</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Pass-Through Entity Tax is expanded</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You may see this on your 2023 K1’s</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Pending MN change</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Watch for an early session adjustment to MN standard deduction and NOLs for MN C corporations</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There is an agreement in principal and it will be retroactive to 2023</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Although the adjustment is small per person the budget impact is large as it is expected to be around $300 million</a:t>
            </a:r>
          </a:p>
          <a:p>
            <a:endParaRPr lang="en-US" dirty="0"/>
          </a:p>
        </p:txBody>
      </p:sp>
    </p:spTree>
    <p:extLst>
      <p:ext uri="{BB962C8B-B14F-4D97-AF65-F5344CB8AC3E}">
        <p14:creationId xmlns:p14="http://schemas.microsoft.com/office/powerpoint/2010/main" val="361381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3347-0EAD-4822-9D89-7606FB5AA28C}"/>
              </a:ext>
            </a:extLst>
          </p:cNvPr>
          <p:cNvSpPr>
            <a:spLocks noGrp="1"/>
          </p:cNvSpPr>
          <p:nvPr>
            <p:ph type="title"/>
          </p:nvPr>
        </p:nvSpPr>
        <p:spPr/>
        <p:txBody>
          <a:bodyPr/>
          <a:lstStyle/>
          <a:p>
            <a:r>
              <a:rPr lang="en-US" dirty="0"/>
              <a:t>Year end considerations</a:t>
            </a:r>
          </a:p>
        </p:txBody>
      </p:sp>
      <p:sp>
        <p:nvSpPr>
          <p:cNvPr id="3" name="Content Placeholder 2">
            <a:extLst>
              <a:ext uri="{FF2B5EF4-FFF2-40B4-BE49-F238E27FC236}">
                <a16:creationId xmlns:a16="http://schemas.microsoft.com/office/drawing/2014/main" id="{412DAFB7-F0BF-4706-A4D1-AF4250454605}"/>
              </a:ext>
            </a:extLst>
          </p:cNvPr>
          <p:cNvSpPr>
            <a:spLocks noGrp="1"/>
          </p:cNvSpPr>
          <p:nvPr>
            <p:ph idx="1"/>
          </p:nvPr>
        </p:nvSpPr>
        <p:spPr/>
        <p:txBody>
          <a:bodyPr/>
          <a:lstStyle/>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Charitable contributions</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Bunching</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Contributing securities</a:t>
            </a:r>
          </a:p>
          <a:p>
            <a:pPr marL="342900" marR="0" lvl="0" indent="-342900">
              <a:spcBef>
                <a:spcPts val="0"/>
              </a:spcBef>
              <a:spcAft>
                <a:spcPts val="0"/>
              </a:spcAft>
              <a:buFont typeface="Symbol" panose="05050102010706020507" pitchFamily="18" charset="2"/>
              <a:buChar char=""/>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QCD</a:t>
            </a:r>
          </a:p>
          <a:p>
            <a:pPr marR="0" lvl="0">
              <a:spcBef>
                <a:spcPts val="0"/>
              </a:spcBef>
              <a:spcAft>
                <a:spcPts val="0"/>
              </a:spcAft>
            </a:pPr>
            <a:endParaRPr lang="en-US" dirty="0">
              <a:latin typeface="Avenir Next LT Pro Light" panose="020B030402020202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a:latin typeface="Avenir Next LT Pro Light" panose="020B0304020202020204" pitchFamily="34" charset="0"/>
                <a:ea typeface="Calibri" panose="020F0502020204030204" pitchFamily="34" charset="0"/>
                <a:cs typeface="Times New Roman" panose="02020603050405020304" pitchFamily="18" charset="0"/>
              </a:rPr>
              <a:t>Harvesting capital losses</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Year end non-charitable gifts</a:t>
            </a:r>
          </a:p>
          <a:p>
            <a:endParaRPr lang="en-US" dirty="0"/>
          </a:p>
        </p:txBody>
      </p:sp>
    </p:spTree>
    <p:extLst>
      <p:ext uri="{BB962C8B-B14F-4D97-AF65-F5344CB8AC3E}">
        <p14:creationId xmlns:p14="http://schemas.microsoft.com/office/powerpoint/2010/main" val="400563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42E6-2684-4C84-8B39-1305227CE89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3F77469-DCC0-41FE-B776-C522FCA3EEC8}"/>
              </a:ext>
            </a:extLst>
          </p:cNvPr>
          <p:cNvSpPr>
            <a:spLocks noGrp="1"/>
          </p:cNvSpPr>
          <p:nvPr>
            <p:ph idx="1"/>
          </p:nvPr>
        </p:nvSpPr>
        <p:spPr/>
        <p:txBody>
          <a:bodyPr/>
          <a:lstStyle/>
          <a:p>
            <a:r>
              <a:rPr lang="en-US" dirty="0"/>
              <a:t>Questions?</a:t>
            </a:r>
          </a:p>
          <a:p>
            <a:endParaRPr lang="en-US" dirty="0"/>
          </a:p>
          <a:p>
            <a:endParaRPr lang="en-US" dirty="0"/>
          </a:p>
        </p:txBody>
      </p:sp>
      <p:pic>
        <p:nvPicPr>
          <p:cNvPr id="5" name="Picture 4">
            <a:extLst>
              <a:ext uri="{FF2B5EF4-FFF2-40B4-BE49-F238E27FC236}">
                <a16:creationId xmlns:a16="http://schemas.microsoft.com/office/drawing/2014/main" id="{56A4BF06-4AD9-4481-9B0E-211CD8CCAF1D}"/>
              </a:ext>
            </a:extLst>
          </p:cNvPr>
          <p:cNvPicPr>
            <a:picLocks noChangeAspect="1"/>
          </p:cNvPicPr>
          <p:nvPr/>
        </p:nvPicPr>
        <p:blipFill>
          <a:blip r:embed="rId2"/>
          <a:stretch>
            <a:fillRect/>
          </a:stretch>
        </p:blipFill>
        <p:spPr>
          <a:xfrm>
            <a:off x="2994830" y="1536791"/>
            <a:ext cx="3390900" cy="4629150"/>
          </a:xfrm>
          <a:prstGeom prst="rect">
            <a:avLst/>
          </a:prstGeom>
        </p:spPr>
      </p:pic>
    </p:spTree>
    <p:extLst>
      <p:ext uri="{BB962C8B-B14F-4D97-AF65-F5344CB8AC3E}">
        <p14:creationId xmlns:p14="http://schemas.microsoft.com/office/powerpoint/2010/main" val="393540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483358" y="1468553"/>
            <a:ext cx="10515600" cy="4640172"/>
          </a:xfrm>
        </p:spPr>
        <p:txBody>
          <a:bodyPr/>
          <a:lstStyle/>
          <a:p>
            <a:r>
              <a:rPr lang="en-US" dirty="0"/>
              <a:t>This presentation is for informational purposes only and is not intended to provide, and should not be relied on for tax, legal, or accounting advice. </a:t>
            </a:r>
          </a:p>
          <a:p>
            <a:r>
              <a:rPr lang="en-US" b="0" i="0" dirty="0">
                <a:effectLst/>
              </a:rPr>
              <a:t>You should consult your own tax, legal and accounting advisors before engaging in any transaction.</a:t>
            </a:r>
            <a:endParaRPr lang="en-US" dirty="0"/>
          </a:p>
          <a:p>
            <a:r>
              <a:rPr lang="en-US" dirty="0"/>
              <a:t>Tax information continues to evolve. This material is as of December 11, 2023 and has not been updated for any information after this date. </a:t>
            </a:r>
          </a:p>
          <a:p>
            <a:endParaRPr lang="en-US" dirty="0"/>
          </a:p>
        </p:txBody>
      </p:sp>
    </p:spTree>
    <p:extLst>
      <p:ext uri="{BB962C8B-B14F-4D97-AF65-F5344CB8AC3E}">
        <p14:creationId xmlns:p14="http://schemas.microsoft.com/office/powerpoint/2010/main" val="20886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These expenses may qualify if they meet </a:t>
            </a:r>
            <a:r>
              <a:rPr lang="en-US" u="sng" dirty="0">
                <a:effectLst/>
                <a:latin typeface="Avenir Next LT Pro Light" panose="020B0304020202020204" pitchFamily="34" charset="0"/>
                <a:ea typeface="Times New Roman" panose="02020603050405020304" pitchFamily="18" charset="0"/>
                <a:cs typeface="Times New Roman" panose="02020603050405020304" pitchFamily="18" charset="0"/>
                <a:hlinkClick r:id="rId2" tooltip="Energy Efficient Home Improvement Credit Requirements">
                  <a:extLst>
                    <a:ext uri="{A12FA001-AC4F-418D-AE19-62706E023703}">
                      <ahyp:hlinkClr xmlns:ahyp="http://schemas.microsoft.com/office/drawing/2018/hyperlinkcolor" xmlns="" val="tx"/>
                    </a:ext>
                  </a:extLst>
                </a:hlinkClick>
              </a:rPr>
              <a:t>requirements detailed on energy.gov</a:t>
            </a: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Exterior doors, windows, skylights and insulation materials</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Central air conditioners, water heaters, furnaces, boilers and heat pumps</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Biomass stoves and boilers</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Home energy audits</a:t>
            </a:r>
          </a:p>
          <a:p>
            <a:pPr marR="0" lvl="0">
              <a:lnSpc>
                <a:spcPct val="107000"/>
              </a:lnSpc>
              <a:spcBef>
                <a:spcPts val="0"/>
              </a:spcBef>
              <a:spcAft>
                <a:spcPts val="800"/>
              </a:spcAft>
              <a:buSzPts val="1000"/>
              <a:tabLst>
                <a:tab pos="457200" algn="l"/>
              </a:tabLst>
            </a:pPr>
            <a:endParaRPr lang="en-US" dirty="0">
              <a:latin typeface="Avenir Next LT Pro Light" panose="020B03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dirty="0">
                <a:effectLst/>
                <a:latin typeface="Avenir Next LT Pro Light" panose="020B0304020202020204" pitchFamily="34" charset="0"/>
                <a:ea typeface="Calibri" panose="020F0502020204030204" pitchFamily="34" charset="0"/>
                <a:cs typeface="Times New Roman" panose="02020603050405020304" pitchFamily="18" charset="0"/>
              </a:rPr>
              <a:t>Review the list as often things that you think may qualify do not and things that you think do not qualify may qualify.</a:t>
            </a:r>
          </a:p>
          <a:p>
            <a:endParaRPr lang="en-US" dirty="0"/>
          </a:p>
        </p:txBody>
      </p:sp>
      <p:sp>
        <p:nvSpPr>
          <p:cNvPr id="6" name="Title 1">
            <a:extLst>
              <a:ext uri="{FF2B5EF4-FFF2-40B4-BE49-F238E27FC236}">
                <a16:creationId xmlns:a16="http://schemas.microsoft.com/office/drawing/2014/main" id="{59EFB85B-4703-4DCB-A274-92AC16D5AEA4}"/>
              </a:ext>
            </a:extLst>
          </p:cNvPr>
          <p:cNvSpPr>
            <a:spLocks noGrp="1"/>
          </p:cNvSpPr>
          <p:nvPr>
            <p:ph type="title"/>
          </p:nvPr>
        </p:nvSpPr>
        <p:spPr>
          <a:xfrm>
            <a:off x="838200" y="282575"/>
            <a:ext cx="10515600" cy="758825"/>
          </a:xfrm>
        </p:spPr>
        <p:txBody>
          <a:bodyPr>
            <a:noAutofit/>
          </a:bodyPr>
          <a:lstStyle/>
          <a:p>
            <a:r>
              <a:rPr lang="en-US" b="1" dirty="0">
                <a:effectLst/>
                <a:ea typeface="Times New Roman" panose="02020603050405020304" pitchFamily="18" charset="0"/>
                <a:cs typeface="Times New Roman" panose="02020603050405020304" pitchFamily="18" charset="0"/>
              </a:rPr>
              <a:t>Energy</a:t>
            </a:r>
            <a:r>
              <a:rPr lang="en-US" b="1" dirty="0">
                <a:solidFill>
                  <a:srgbClr val="1B1B1B"/>
                </a:solidFill>
                <a:effectLst/>
                <a:ea typeface="Times New Roman" panose="02020603050405020304" pitchFamily="18" charset="0"/>
                <a:cs typeface="Times New Roman" panose="02020603050405020304" pitchFamily="18" charset="0"/>
              </a:rPr>
              <a:t> </a:t>
            </a:r>
            <a:r>
              <a:rPr lang="en-US" b="1" dirty="0">
                <a:effectLst/>
                <a:ea typeface="Times New Roman" panose="02020603050405020304" pitchFamily="18" charset="0"/>
                <a:cs typeface="Times New Roman" panose="02020603050405020304" pitchFamily="18" charset="0"/>
              </a:rPr>
              <a:t>Efficient Home Improvement Credit</a:t>
            </a:r>
            <a:endParaRPr lang="en-US" dirty="0"/>
          </a:p>
        </p:txBody>
      </p:sp>
    </p:spTree>
    <p:extLst>
      <p:ext uri="{BB962C8B-B14F-4D97-AF65-F5344CB8AC3E}">
        <p14:creationId xmlns:p14="http://schemas.microsoft.com/office/powerpoint/2010/main" val="371702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effectLst/>
                <a:ea typeface="Times New Roman" panose="02020603050405020304" pitchFamily="18" charset="0"/>
                <a:cs typeface="Times New Roman" panose="02020603050405020304" pitchFamily="18" charset="0"/>
              </a:rPr>
              <a:t>Residential Clean Energy Credit</a:t>
            </a:r>
            <a:endParaRPr lang="en-US" dirty="0"/>
          </a:p>
        </p:txBody>
      </p:sp>
      <p:sp>
        <p:nvSpPr>
          <p:cNvPr id="3" name="Content Placeholder 2"/>
          <p:cNvSpPr>
            <a:spLocks noGrp="1"/>
          </p:cNvSpPr>
          <p:nvPr>
            <p:ph idx="1"/>
          </p:nvPr>
        </p:nvSpPr>
        <p:spPr>
          <a:xfrm>
            <a:off x="696036" y="1433015"/>
            <a:ext cx="10657764" cy="4853130"/>
          </a:xfrm>
        </p:spPr>
        <p:txBody>
          <a:bodyPr>
            <a:normAutofit/>
          </a:bodyPr>
          <a:lstStyle/>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These expenses may qualify if they meet </a:t>
            </a:r>
            <a:r>
              <a:rPr lang="en-US" u="sng" dirty="0">
                <a:effectLst/>
                <a:latin typeface="Avenir Next LT Pro Light" panose="020B0304020202020204" pitchFamily="34" charset="0"/>
                <a:ea typeface="Times New Roman" panose="02020603050405020304" pitchFamily="18" charset="0"/>
                <a:cs typeface="Times New Roman" panose="02020603050405020304" pitchFamily="18" charset="0"/>
                <a:hlinkClick r:id="rId2" tooltip="Energy Efficient Home Improvement Credit Requirements">
                  <a:extLst>
                    <a:ext uri="{A12FA001-AC4F-418D-AE19-62706E023703}">
                      <ahyp:hlinkClr xmlns:ahyp="http://schemas.microsoft.com/office/drawing/2018/hyperlinkcolor" xmlns="" val="tx"/>
                    </a:ext>
                  </a:extLst>
                </a:hlinkClick>
              </a:rPr>
              <a:t>requirements detailed on energy.gov</a:t>
            </a: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Solar, wind and geothermal power generation</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Solar water heaters</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Fuel cells</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Battery storage</a:t>
            </a:r>
          </a:p>
          <a:p>
            <a:pPr marR="0" lvl="0">
              <a:lnSpc>
                <a:spcPct val="107000"/>
              </a:lnSpc>
              <a:spcBef>
                <a:spcPts val="0"/>
              </a:spcBef>
              <a:spcAft>
                <a:spcPts val="800"/>
              </a:spcAft>
              <a:buSzPts val="1000"/>
              <a:tabLst>
                <a:tab pos="457200" algn="l"/>
              </a:tabLst>
            </a:pPr>
            <a:endParaRPr lang="en-US" dirty="0">
              <a:solidFill>
                <a:srgbClr val="1B1B1B"/>
              </a:solidFill>
              <a:latin typeface="Avenir Next LT Pro Light" panose="020B0304020202020204" pitchFamily="34" charset="0"/>
              <a:cs typeface="Times New Roman" panose="02020603050405020304" pitchFamily="18" charset="0"/>
            </a:endParaRPr>
          </a:p>
        </p:txBody>
      </p:sp>
    </p:spTree>
    <p:extLst>
      <p:ext uri="{BB962C8B-B14F-4D97-AF65-F5344CB8AC3E}">
        <p14:creationId xmlns:p14="http://schemas.microsoft.com/office/powerpoint/2010/main" val="119628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allowed credit?</a:t>
            </a:r>
          </a:p>
        </p:txBody>
      </p:sp>
      <p:sp>
        <p:nvSpPr>
          <p:cNvPr id="3" name="Content Placeholder 2"/>
          <p:cNvSpPr>
            <a:spLocks noGrp="1"/>
          </p:cNvSpPr>
          <p:nvPr>
            <p:ph idx="1"/>
          </p:nvPr>
        </p:nvSpPr>
        <p:spPr/>
        <p:txBody>
          <a:bodyPr/>
          <a:lstStyle/>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The amount of the credit you can take is a percentage of the total improvement expenses in the year of installation:</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2022 to 2032: 30%, no annual maximum or lifetime limit</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2033: 26%, no annual maximum or lifetime limit</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2034: 22%, no annual maximum or lifetime limit</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Get details on the </a:t>
            </a:r>
            <a:r>
              <a:rPr lang="en-US" u="sng" dirty="0">
                <a:effectLst/>
                <a:latin typeface="Avenir Next LT Pro Light" panose="020B0304020202020204" pitchFamily="34" charset="0"/>
                <a:ea typeface="Times New Roman" panose="02020603050405020304" pitchFamily="18" charset="0"/>
                <a:cs typeface="Times New Roman" panose="02020603050405020304" pitchFamily="18" charset="0"/>
                <a:hlinkClick r:id="rId2" tooltip="Residential Clean Energy Credit">
                  <a:extLst>
                    <a:ext uri="{A12FA001-AC4F-418D-AE19-62706E023703}">
                      <ahyp:hlinkClr xmlns:ahyp="http://schemas.microsoft.com/office/drawing/2018/hyperlinkcolor" xmlns="" val="tx"/>
                    </a:ext>
                  </a:extLst>
                </a:hlinkClick>
              </a:rPr>
              <a:t>Residential Clean Energy Credit</a:t>
            </a: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These FAQs were released to the public in </a:t>
            </a:r>
            <a:r>
              <a:rPr lang="en-US" u="sng" dirty="0">
                <a:effectLst/>
                <a:latin typeface="Avenir Next LT Pro Light" panose="020B0304020202020204" pitchFamily="34" charset="0"/>
                <a:ea typeface="Times New Roman" panose="02020603050405020304" pitchFamily="18" charset="0"/>
                <a:cs typeface="Times New Roman" panose="02020603050405020304" pitchFamily="18" charset="0"/>
                <a:hlinkClick r:id="rId3" tooltip="Frequently asked questions about energy efficient home improvements and residential clean energy property credits">
                  <a:extLst>
                    <a:ext uri="{A12FA001-AC4F-418D-AE19-62706E023703}">
                      <ahyp:hlinkClr xmlns:ahyp="http://schemas.microsoft.com/office/drawing/2018/hyperlinkcolor" xmlns="" val="tx"/>
                    </a:ext>
                  </a:extLst>
                </a:hlinkClick>
              </a:rPr>
              <a:t>Fact Sheet 2022-40</a:t>
            </a:r>
            <a:r>
              <a:rPr lang="en-US" dirty="0">
                <a:effectLst/>
                <a:latin typeface="Avenir Next LT Pro Light" panose="020B0304020202020204" pitchFamily="34" charset="0"/>
                <a:ea typeface="Times New Roman" panose="02020603050405020304" pitchFamily="18" charset="0"/>
                <a:cs typeface="Arial" panose="020B0604020202020204" pitchFamily="34" charset="0"/>
              </a:rPr>
              <a:t>PDF</a:t>
            </a:r>
            <a:r>
              <a:rPr lang="en-US" dirty="0">
                <a:effectLst/>
                <a:latin typeface="Avenir Next LT Pro Light" panose="020B0304020202020204" pitchFamily="34" charset="0"/>
                <a:ea typeface="Times New Roman" panose="02020603050405020304" pitchFamily="18" charset="0"/>
                <a:cs typeface="Times New Roman" panose="02020603050405020304" pitchFamily="18" charset="0"/>
              </a:rPr>
              <a:t>, December 22, 2022.</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2197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C498-F5B0-46BB-881B-0147199F6EA8}"/>
              </a:ext>
            </a:extLst>
          </p:cNvPr>
          <p:cNvSpPr>
            <a:spLocks noGrp="1"/>
          </p:cNvSpPr>
          <p:nvPr>
            <p:ph type="title"/>
          </p:nvPr>
        </p:nvSpPr>
        <p:spPr/>
        <p:txBody>
          <a:bodyPr/>
          <a:lstStyle/>
          <a:p>
            <a:r>
              <a:rPr lang="en-US" dirty="0"/>
              <a:t>Qualifying residence</a:t>
            </a:r>
          </a:p>
        </p:txBody>
      </p:sp>
      <p:sp>
        <p:nvSpPr>
          <p:cNvPr id="3" name="Content Placeholder 2">
            <a:extLst>
              <a:ext uri="{FF2B5EF4-FFF2-40B4-BE49-F238E27FC236}">
                <a16:creationId xmlns:a16="http://schemas.microsoft.com/office/drawing/2014/main" id="{2776B5CF-04FB-41F3-99C9-4A4C35AEEC02}"/>
              </a:ext>
            </a:extLst>
          </p:cNvPr>
          <p:cNvSpPr>
            <a:spLocks noGrp="1"/>
          </p:cNvSpPr>
          <p:nvPr>
            <p:ph idx="1"/>
          </p:nvPr>
        </p:nvSpPr>
        <p:spPr/>
        <p:txBody>
          <a:bodyPr>
            <a:normAutofit fontScale="92500" lnSpcReduction="10000"/>
          </a:bodyPr>
          <a:lstStyle/>
          <a:p>
            <a:r>
              <a:rPr lang="en-US" dirty="0"/>
              <a:t> For the </a:t>
            </a:r>
            <a:r>
              <a:rPr lang="en-US" i="1" u="sng" dirty="0"/>
              <a:t>Energy Efficient Home Improvement Credit</a:t>
            </a:r>
            <a:r>
              <a:rPr lang="en-US" dirty="0"/>
              <a:t>, the following requirements apply: </a:t>
            </a:r>
          </a:p>
          <a:p>
            <a:pPr marL="342900" indent="-342900">
              <a:buFont typeface="Arial" panose="020B0604020202020204" pitchFamily="34" charset="0"/>
              <a:buChar char="•"/>
            </a:pPr>
            <a:r>
              <a:rPr lang="en-US" dirty="0"/>
              <a:t>exterior doors, windows and skylights, insulation materials or systems, and air sealing materials or systems: the home must be located in the United States and must be owned and used by the taxpayer as the taxpayer's </a:t>
            </a:r>
            <a:r>
              <a:rPr lang="en-US" b="1" dirty="0"/>
              <a:t>principal residence</a:t>
            </a:r>
          </a:p>
          <a:p>
            <a:pPr marL="342900" indent="-342900">
              <a:buFont typeface="Arial" panose="020B0604020202020204" pitchFamily="34" charset="0"/>
              <a:buChar char="•"/>
            </a:pPr>
            <a:r>
              <a:rPr lang="en-US" dirty="0"/>
              <a:t>central air conditioners; natural gas, propane, or oil water heaters; natural gas, propane or oil furnaces or hot water boilers; electric or natural gas heat pumps; electric or natural gas heat pump water heaters; biomass stoves or biomass boilers; and improvements to panelboards, sub-panelboards, branch circuits, or feeders: the home must be located in the United States and used as </a:t>
            </a:r>
            <a:r>
              <a:rPr lang="en-US" b="1" dirty="0"/>
              <a:t>a residence </a:t>
            </a:r>
            <a:r>
              <a:rPr lang="en-US" dirty="0"/>
              <a:t>by the taxpayer (includes renters); and</a:t>
            </a:r>
          </a:p>
          <a:p>
            <a:pPr marL="342900" indent="-342900">
              <a:buFont typeface="Arial" panose="020B0604020202020204" pitchFamily="34" charset="0"/>
              <a:buChar char="•"/>
            </a:pPr>
            <a:r>
              <a:rPr lang="en-US" dirty="0"/>
              <a:t>home energy audits: the home must be located in the United States and owed or used by the taxpayer as the taxpayer’s </a:t>
            </a:r>
            <a:r>
              <a:rPr lang="en-US" b="1" dirty="0"/>
              <a:t>principal residence </a:t>
            </a:r>
            <a:r>
              <a:rPr lang="en-US" dirty="0"/>
              <a:t>(includes renters). </a:t>
            </a:r>
          </a:p>
        </p:txBody>
      </p:sp>
    </p:spTree>
    <p:extLst>
      <p:ext uri="{BB962C8B-B14F-4D97-AF65-F5344CB8AC3E}">
        <p14:creationId xmlns:p14="http://schemas.microsoft.com/office/powerpoint/2010/main" val="112853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3616-493E-45F3-9A72-3E0EE1BF31D9}"/>
              </a:ext>
            </a:extLst>
          </p:cNvPr>
          <p:cNvSpPr>
            <a:spLocks noGrp="1"/>
          </p:cNvSpPr>
          <p:nvPr>
            <p:ph type="title"/>
          </p:nvPr>
        </p:nvSpPr>
        <p:spPr/>
        <p:txBody>
          <a:bodyPr/>
          <a:lstStyle/>
          <a:p>
            <a:r>
              <a:rPr lang="en-US" dirty="0"/>
              <a:t>Qualifying Residence</a:t>
            </a:r>
          </a:p>
        </p:txBody>
      </p:sp>
      <p:sp>
        <p:nvSpPr>
          <p:cNvPr id="3" name="Content Placeholder 2">
            <a:extLst>
              <a:ext uri="{FF2B5EF4-FFF2-40B4-BE49-F238E27FC236}">
                <a16:creationId xmlns:a16="http://schemas.microsoft.com/office/drawing/2014/main" id="{9267F04B-F34B-4F32-A9CB-778AFB5B2D4A}"/>
              </a:ext>
            </a:extLst>
          </p:cNvPr>
          <p:cNvSpPr>
            <a:spLocks noGrp="1"/>
          </p:cNvSpPr>
          <p:nvPr>
            <p:ph idx="1"/>
          </p:nvPr>
        </p:nvSpPr>
        <p:spPr/>
        <p:txBody>
          <a:bodyPr/>
          <a:lstStyle/>
          <a:p>
            <a:r>
              <a:rPr lang="en-US" dirty="0"/>
              <a:t>For the </a:t>
            </a:r>
            <a:r>
              <a:rPr lang="en-US" i="1" u="sng" dirty="0"/>
              <a:t>Residential Clean Energy Property Credit</a:t>
            </a:r>
            <a:r>
              <a:rPr lang="en-US" dirty="0"/>
              <a:t>, the following requirements apply:</a:t>
            </a:r>
          </a:p>
          <a:p>
            <a:pPr marL="342900" indent="-342900">
              <a:buFont typeface="Arial" panose="020B0604020202020204" pitchFamily="34" charset="0"/>
              <a:buChar char="•"/>
            </a:pPr>
            <a:r>
              <a:rPr lang="en-US" dirty="0"/>
              <a:t>solar water heating property expenditures, solar electric property expenditure, small wind energy property expenditures, geothermal heat pump property expenditures, and battery storage technology expenditures: the home must be located in the United States and used as </a:t>
            </a:r>
            <a:r>
              <a:rPr lang="en-US" b="1" dirty="0"/>
              <a:t>a residence </a:t>
            </a:r>
            <a:r>
              <a:rPr lang="en-US" dirty="0"/>
              <a:t>by the taxpayer (includes renters); and </a:t>
            </a:r>
          </a:p>
          <a:p>
            <a:pPr marL="342900" indent="-342900">
              <a:buFont typeface="Arial" panose="020B0604020202020204" pitchFamily="34" charset="0"/>
              <a:buChar char="•"/>
            </a:pPr>
            <a:r>
              <a:rPr lang="en-US" dirty="0"/>
              <a:t>fuel cell property expenditures: the home must be located in the United States and used </a:t>
            </a:r>
            <a:r>
              <a:rPr lang="en-US" b="1" dirty="0"/>
              <a:t>as a principal residence </a:t>
            </a:r>
            <a:r>
              <a:rPr lang="en-US" dirty="0"/>
              <a:t>by the taxpayer (includes renters). </a:t>
            </a:r>
          </a:p>
        </p:txBody>
      </p:sp>
    </p:spTree>
    <p:extLst>
      <p:ext uri="{BB962C8B-B14F-4D97-AF65-F5344CB8AC3E}">
        <p14:creationId xmlns:p14="http://schemas.microsoft.com/office/powerpoint/2010/main" val="425464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102"/>
            <a:ext cx="10515600" cy="758758"/>
          </a:xfrm>
        </p:spPr>
        <p:txBody>
          <a:bodyPr>
            <a:normAutofit/>
          </a:bodyPr>
          <a:lstStyle/>
          <a:p>
            <a:r>
              <a:rPr lang="en-US" dirty="0">
                <a:effectLst/>
                <a:ea typeface="Calibri" panose="020F0502020204030204" pitchFamily="34" charset="0"/>
                <a:cs typeface="Times New Roman" panose="02020603050405020304" pitchFamily="18" charset="0"/>
              </a:rPr>
              <a:t>New Electric Car Credits</a:t>
            </a:r>
            <a:endParaRPr lang="en-US" dirty="0"/>
          </a:p>
        </p:txBody>
      </p:sp>
      <p:sp>
        <p:nvSpPr>
          <p:cNvPr id="3" name="Content Placeholder 2"/>
          <p:cNvSpPr>
            <a:spLocks noGrp="1"/>
          </p:cNvSpPr>
          <p:nvPr>
            <p:ph idx="1"/>
          </p:nvPr>
        </p:nvSpPr>
        <p:spPr/>
        <p:txBody>
          <a:bodyPr/>
          <a:lstStyle/>
          <a:p>
            <a:r>
              <a:rPr lang="en-US" dirty="0"/>
              <a:t>The best resource for data is here:</a:t>
            </a:r>
          </a:p>
          <a:p>
            <a:r>
              <a:rPr lang="en-US" u="sng" dirty="0">
                <a:solidFill>
                  <a:srgbClr val="0563C1"/>
                </a:solidFill>
                <a:effectLst/>
                <a:latin typeface="Avenir Next LT Pro Light" panose="020B0304020202020204" pitchFamily="34" charset="0"/>
                <a:ea typeface="Calibri" panose="020F0502020204030204" pitchFamily="34" charset="0"/>
                <a:cs typeface="Times New Roman" panose="02020603050405020304" pitchFamily="18" charset="0"/>
                <a:hlinkClick r:id="rId2"/>
              </a:rPr>
              <a:t>https://fueleconomy.gov/feg/tax2023.shtml</a:t>
            </a:r>
            <a:endParaRPr lang="en-US" u="sng" dirty="0">
              <a:solidFill>
                <a:srgbClr val="0563C1"/>
              </a:solidFill>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US" u="sng" dirty="0">
              <a:solidFill>
                <a:srgbClr val="0563C1"/>
              </a:solidFill>
              <a:latin typeface="Avenir Next LT Pro Light" panose="020B0304020202020204" pitchFamily="34" charset="0"/>
              <a:ea typeface="Calibri" panose="020F0502020204030204" pitchFamily="34" charset="0"/>
              <a:cs typeface="Times New Roman" panose="02020603050405020304" pitchFamily="18" charset="0"/>
            </a:endParaRPr>
          </a:p>
          <a:p>
            <a:r>
              <a:rPr lang="en-US" dirty="0">
                <a:solidFill>
                  <a:srgbClr val="0563C1"/>
                </a:solidFill>
                <a:effectLst/>
                <a:latin typeface="Avenir Next LT Pro Light" panose="020B0304020202020204" pitchFamily="34" charset="0"/>
                <a:ea typeface="Calibri" panose="020F0502020204030204" pitchFamily="34" charset="0"/>
                <a:cs typeface="Times New Roman" panose="02020603050405020304" pitchFamily="18" charset="0"/>
              </a:rPr>
              <a:t>This site will lead </a:t>
            </a:r>
            <a:r>
              <a:rPr lang="en-US" dirty="0">
                <a:solidFill>
                  <a:srgbClr val="0563C1"/>
                </a:solidFill>
                <a:latin typeface="Avenir Next LT Pro Light" panose="020B0304020202020204" pitchFamily="34" charset="0"/>
                <a:ea typeface="Calibri" panose="020F0502020204030204" pitchFamily="34" charset="0"/>
                <a:cs typeface="Times New Roman" panose="02020603050405020304" pitchFamily="18" charset="0"/>
              </a:rPr>
              <a:t>you to information on specific vehicles</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22835287"/>
      </p:ext>
    </p:extLst>
  </p:cSld>
  <p:clrMapOvr>
    <a:masterClrMapping/>
  </p:clrMapOvr>
</p:sld>
</file>

<file path=ppt/theme/theme1.xml><?xml version="1.0" encoding="utf-8"?>
<a:theme xmlns:a="http://schemas.openxmlformats.org/drawingml/2006/main" name="Office Theme">
  <a:themeElements>
    <a:clrScheme name="JAK Theme Colors">
      <a:dk1>
        <a:sysClr val="windowText" lastClr="000000"/>
      </a:dk1>
      <a:lt1>
        <a:sysClr val="window" lastClr="FFFFFF"/>
      </a:lt1>
      <a:dk2>
        <a:srgbClr val="00519F"/>
      </a:dk2>
      <a:lt2>
        <a:srgbClr val="FFFFFF"/>
      </a:lt2>
      <a:accent1>
        <a:srgbClr val="40C8E1"/>
      </a:accent1>
      <a:accent2>
        <a:srgbClr val="B5D284"/>
      </a:accent2>
      <a:accent3>
        <a:srgbClr val="99B9D9"/>
      </a:accent3>
      <a:accent4>
        <a:srgbClr val="99C6AF"/>
      </a:accent4>
      <a:accent5>
        <a:srgbClr val="E6996F"/>
      </a:accent5>
      <a:accent6>
        <a:srgbClr val="A749AA"/>
      </a:accent6>
      <a:hlink>
        <a:srgbClr val="00519F"/>
      </a:hlink>
      <a:folHlink>
        <a:srgbClr val="0071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K_PPT_Theme_2021" id="{4D53C9E6-8287-45C3-BFAB-26DC473FD066}" vid="{66559998-4096-4DD2-B948-74B2F13D1CF0}"/>
    </a:ext>
  </a:extLst>
</a:theme>
</file>

<file path=ppt/theme/theme2.xml><?xml version="1.0" encoding="utf-8"?>
<a:theme xmlns:a="http://schemas.openxmlformats.org/drawingml/2006/main" name="JAK_2021_Theme">
  <a:themeElements>
    <a:clrScheme name="JAK Theme Colors">
      <a:dk1>
        <a:sysClr val="windowText" lastClr="000000"/>
      </a:dk1>
      <a:lt1>
        <a:sysClr val="window" lastClr="FFFFFF"/>
      </a:lt1>
      <a:dk2>
        <a:srgbClr val="00519F"/>
      </a:dk2>
      <a:lt2>
        <a:srgbClr val="FFFFFF"/>
      </a:lt2>
      <a:accent1>
        <a:srgbClr val="40C8E1"/>
      </a:accent1>
      <a:accent2>
        <a:srgbClr val="B5D284"/>
      </a:accent2>
      <a:accent3>
        <a:srgbClr val="99B9D9"/>
      </a:accent3>
      <a:accent4>
        <a:srgbClr val="99C6AF"/>
      </a:accent4>
      <a:accent5>
        <a:srgbClr val="E6996F"/>
      </a:accent5>
      <a:accent6>
        <a:srgbClr val="A749AA"/>
      </a:accent6>
      <a:hlink>
        <a:srgbClr val="00519F"/>
      </a:hlink>
      <a:folHlink>
        <a:srgbClr val="0071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K_PPT_Theme_2021" id="{4D53C9E6-8287-45C3-BFAB-26DC473FD066}" vid="{F4AA8029-E098-4EF8-A7AB-35502C62CF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90A4FA0B5B0849BE40BFA31813EE5C" ma:contentTypeVersion="15" ma:contentTypeDescription="Create a new document." ma:contentTypeScope="" ma:versionID="e9cc55bd49264f2d145a6bd507638b64">
  <xsd:schema xmlns:xsd="http://www.w3.org/2001/XMLSchema" xmlns:xs="http://www.w3.org/2001/XMLSchema" xmlns:p="http://schemas.microsoft.com/office/2006/metadata/properties" xmlns:ns1="http://schemas.microsoft.com/sharepoint/v3" xmlns:ns3="53549738-bcb1-4904-8087-5e92188c984a" xmlns:ns4="6eedb266-4334-496a-a2aa-839c8ec97aa9" targetNamespace="http://schemas.microsoft.com/office/2006/metadata/properties" ma:root="true" ma:fieldsID="f0c8336d0ea524273c2cc334549b0fb8" ns1:_="" ns3:_="" ns4:_="">
    <xsd:import namespace="http://schemas.microsoft.com/sharepoint/v3"/>
    <xsd:import namespace="53549738-bcb1-4904-8087-5e92188c984a"/>
    <xsd:import namespace="6eedb266-4334-496a-a2aa-839c8ec97aa9"/>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549738-bcb1-4904-8087-5e92188c98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db266-4334-496a-a2aa-839c8ec97aa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3ba04b7-a742-4691-b569-1022787fdd07" ContentTypeId="0x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18EE9F-6119-4178-8663-F43B80E9DD4D}">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53549738-bcb1-4904-8087-5e92188c984a"/>
    <ds:schemaRef ds:uri="6eedb266-4334-496a-a2aa-839c8ec97aa9"/>
    <ds:schemaRef ds:uri="http://www.w3.org/XML/1998/namespace"/>
    <ds:schemaRef ds:uri="http://purl.org/dc/terms/"/>
  </ds:schemaRefs>
</ds:datastoreItem>
</file>

<file path=customXml/itemProps2.xml><?xml version="1.0" encoding="utf-8"?>
<ds:datastoreItem xmlns:ds="http://schemas.openxmlformats.org/officeDocument/2006/customXml" ds:itemID="{00A57EFE-3D7B-454F-8C59-7BF518AC8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3549738-bcb1-4904-8087-5e92188c984a"/>
    <ds:schemaRef ds:uri="6eedb266-4334-496a-a2aa-839c8ec97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995537-3151-4BF6-ADBF-A195E69948A1}">
  <ds:schemaRefs>
    <ds:schemaRef ds:uri="Microsoft.SharePoint.Taxonomy.ContentTypeSync"/>
  </ds:schemaRefs>
</ds:datastoreItem>
</file>

<file path=customXml/itemProps4.xml><?xml version="1.0" encoding="utf-8"?>
<ds:datastoreItem xmlns:ds="http://schemas.openxmlformats.org/officeDocument/2006/customXml" ds:itemID="{CEAE2CA9-E354-49FF-97E7-2B8F43975A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1326</TotalTime>
  <Words>2054</Words>
  <Application>Microsoft Office PowerPoint</Application>
  <PresentationFormat>Widescreen</PresentationFormat>
  <Paragraphs>182</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Avenir Next LT Pro</vt:lpstr>
      <vt:lpstr>Avenir Next LT Pro Light</vt:lpstr>
      <vt:lpstr>Calibri</vt:lpstr>
      <vt:lpstr>Symbol</vt:lpstr>
      <vt:lpstr>Times New Roman</vt:lpstr>
      <vt:lpstr>Office Theme</vt:lpstr>
      <vt:lpstr>JAK_2021_Theme</vt:lpstr>
      <vt:lpstr>Have you completed your tax to do list? Last minute planning for 2023</vt:lpstr>
      <vt:lpstr>Agenda</vt:lpstr>
      <vt:lpstr>Disclaimer</vt:lpstr>
      <vt:lpstr>Energy Efficient Home Improvement Credit</vt:lpstr>
      <vt:lpstr>Residential Clean Energy Credit</vt:lpstr>
      <vt:lpstr>What is the allowed credit?</vt:lpstr>
      <vt:lpstr>Qualifying residence</vt:lpstr>
      <vt:lpstr>Qualifying Residence</vt:lpstr>
      <vt:lpstr>New Electric Car Credits</vt:lpstr>
      <vt:lpstr>Who Qualifies</vt:lpstr>
      <vt:lpstr>Qualified Vehicles</vt:lpstr>
      <vt:lpstr>Final Assembly Requirement</vt:lpstr>
      <vt:lpstr>Critical Minerals and Battery Component Requirements</vt:lpstr>
      <vt:lpstr>MSRP Requirement</vt:lpstr>
      <vt:lpstr>Used Cars</vt:lpstr>
      <vt:lpstr>Used Car Qualifications</vt:lpstr>
      <vt:lpstr>Qualified Used Car Vehicle Requirements</vt:lpstr>
      <vt:lpstr>Retirement Plan Changes</vt:lpstr>
      <vt:lpstr>Bonus Depreciation</vt:lpstr>
      <vt:lpstr>Minnesota Changes</vt:lpstr>
      <vt:lpstr>Minnesota and Retirement Pay</vt:lpstr>
      <vt:lpstr>Minnesota Property Tax Refunds</vt:lpstr>
      <vt:lpstr>Other Minnesota Issues</vt:lpstr>
      <vt:lpstr>Year end considerations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Clark</dc:creator>
  <cp:lastModifiedBy>Andrew F Whitman</cp:lastModifiedBy>
  <cp:revision>32</cp:revision>
  <dcterms:created xsi:type="dcterms:W3CDTF">2020-10-20T01:56:37Z</dcterms:created>
  <dcterms:modified xsi:type="dcterms:W3CDTF">2023-12-14T03:35:18Z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0x0101004490A4FA0B5B0849BE40BFA31813EE5C</vt:lpwstr>
  </property>
</Properties>
</file>